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05" r:id="rId3"/>
    <p:sldId id="310" r:id="rId4"/>
    <p:sldId id="312" r:id="rId5"/>
    <p:sldId id="304" r:id="rId6"/>
    <p:sldId id="313" r:id="rId7"/>
    <p:sldId id="274" r:id="rId8"/>
    <p:sldId id="319" r:id="rId9"/>
    <p:sldId id="300" r:id="rId10"/>
    <p:sldId id="311" r:id="rId11"/>
    <p:sldId id="288" r:id="rId12"/>
    <p:sldId id="308" r:id="rId13"/>
    <p:sldId id="289" r:id="rId14"/>
    <p:sldId id="315" r:id="rId15"/>
    <p:sldId id="316" r:id="rId16"/>
    <p:sldId id="284" r:id="rId17"/>
    <p:sldId id="302" r:id="rId18"/>
    <p:sldId id="293" r:id="rId19"/>
    <p:sldId id="292" r:id="rId20"/>
    <p:sldId id="317" r:id="rId21"/>
    <p:sldId id="318" r:id="rId22"/>
    <p:sldId id="290" r:id="rId23"/>
    <p:sldId id="294" r:id="rId24"/>
    <p:sldId id="32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20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8" d="100"/>
          <a:sy n="98" d="100"/>
        </p:scale>
        <p:origin x="-1944" y="-11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DC2238-8AF8-4DA2-8DAC-F9346174F29E}" type="datetimeFigureOut">
              <a:rPr lang="en-GB" smtClean="0"/>
              <a:t>08/12/15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DEE44E-7724-494B-ABF8-1AAEAEC4AA80}" type="slidenum">
              <a:rPr lang="en-GB" smtClean="0"/>
              <a:t>‹#›</a:t>
            </a:fld>
            <a:endParaRPr lang="en-GB"/>
          </a:p>
        </p:txBody>
      </p:sp>
    </p:spTree>
    <p:extLst>
      <p:ext uri="{BB962C8B-B14F-4D97-AF65-F5344CB8AC3E}">
        <p14:creationId xmlns:p14="http://schemas.microsoft.com/office/powerpoint/2010/main" val="144032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Copernicus joint EU and ESA initiative to ensure timely and easily accessible information to improve the management of the environment, understand and mitigate the effects of climate change and ensure civil security</a:t>
            </a:r>
          </a:p>
          <a:p>
            <a:endParaRPr lang="en-US" dirty="0"/>
          </a:p>
        </p:txBody>
      </p:sp>
      <p:sp>
        <p:nvSpPr>
          <p:cNvPr id="4" name="Slide Number Placeholder 3"/>
          <p:cNvSpPr>
            <a:spLocks noGrp="1"/>
          </p:cNvSpPr>
          <p:nvPr>
            <p:ph type="sldNum" sz="quarter" idx="10"/>
          </p:nvPr>
        </p:nvSpPr>
        <p:spPr/>
        <p:txBody>
          <a:bodyPr/>
          <a:lstStyle/>
          <a:p>
            <a:fld id="{A1DEE44E-7724-494B-ABF8-1AAEAEC4AA80}" type="slidenum">
              <a:rPr lang="en-GB" smtClean="0"/>
              <a:t>11</a:t>
            </a:fld>
            <a:endParaRPr lang="en-GB"/>
          </a:p>
        </p:txBody>
      </p:sp>
    </p:spTree>
    <p:extLst>
      <p:ext uri="{BB962C8B-B14F-4D97-AF65-F5344CB8AC3E}">
        <p14:creationId xmlns:p14="http://schemas.microsoft.com/office/powerpoint/2010/main" val="33970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The ESA </a:t>
            </a:r>
            <a:r>
              <a:rPr lang="en-US" dirty="0" err="1" smtClean="0"/>
              <a:t>Earthwatch</a:t>
            </a:r>
            <a:r>
              <a:rPr lang="en-US" dirty="0" smtClean="0"/>
              <a:t> </a:t>
            </a:r>
            <a:r>
              <a:rPr lang="en-US" dirty="0" err="1" smtClean="0"/>
              <a:t>programme</a:t>
            </a:r>
            <a:r>
              <a:rPr lang="en-US" dirty="0" smtClean="0"/>
              <a:t> element “Global Monitoring of Essential Climate Variables” (GMECV)</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United Nations Framework Convention on Climate Change (UNFCCC) concerns systematic observation and development of data archives related to the climate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Global Climate Observing System (GCOS, established 1992) </a:t>
            </a:r>
            <a:endParaRPr lang="en-US" dirty="0" smtClean="0"/>
          </a:p>
          <a:p>
            <a:endParaRPr lang="en-US" dirty="0"/>
          </a:p>
        </p:txBody>
      </p:sp>
      <p:sp>
        <p:nvSpPr>
          <p:cNvPr id="4" name="Slide Number Placeholder 3"/>
          <p:cNvSpPr>
            <a:spLocks noGrp="1"/>
          </p:cNvSpPr>
          <p:nvPr>
            <p:ph type="sldNum" sz="quarter" idx="10"/>
          </p:nvPr>
        </p:nvSpPr>
        <p:spPr/>
        <p:txBody>
          <a:bodyPr/>
          <a:lstStyle/>
          <a:p>
            <a:fld id="{A1DEE44E-7724-494B-ABF8-1AAEAEC4AA80}" type="slidenum">
              <a:rPr lang="en-GB" smtClean="0"/>
              <a:t>14</a:t>
            </a:fld>
            <a:endParaRPr lang="en-GB"/>
          </a:p>
        </p:txBody>
      </p:sp>
    </p:spTree>
    <p:extLst>
      <p:ext uri="{BB962C8B-B14F-4D97-AF65-F5344CB8AC3E}">
        <p14:creationId xmlns:p14="http://schemas.microsoft.com/office/powerpoint/2010/main" val="2591036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5" name="Footer Placeholder 4"/>
          <p:cNvSpPr>
            <a:spLocks noGrp="1"/>
          </p:cNvSpPr>
          <p:nvPr>
            <p:ph type="ftr" sz="quarter" idx="11"/>
          </p:nvPr>
        </p:nvSpPr>
        <p:spPr/>
        <p:txBody>
          <a:bodyPr/>
          <a:lstStyle/>
          <a:p>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41722" y="6309320"/>
            <a:ext cx="2066782" cy="551925"/>
          </a:xfrm>
          <a:prstGeom prst="rect">
            <a:avLst/>
          </a:prstGeom>
        </p:spPr>
      </p:pic>
    </p:spTree>
    <p:extLst>
      <p:ext uri="{BB962C8B-B14F-4D97-AF65-F5344CB8AC3E}">
        <p14:creationId xmlns:p14="http://schemas.microsoft.com/office/powerpoint/2010/main" val="20347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661BF97-7A8F-495A-81DB-39ECB581A466}" type="datetimeFigureOut">
              <a:rPr lang="en-GB" smtClean="0"/>
              <a:t>08/12/15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1D73631-257E-447D-8E69-010BC1233533}" type="slidenum">
              <a:rPr lang="en-GB" smtClean="0"/>
              <a:t>‹#›</a:t>
            </a:fld>
            <a:endParaRPr lang="en-GB"/>
          </a:p>
        </p:txBody>
      </p:sp>
    </p:spTree>
    <p:extLst>
      <p:ext uri="{BB962C8B-B14F-4D97-AF65-F5344CB8AC3E}">
        <p14:creationId xmlns:p14="http://schemas.microsoft.com/office/powerpoint/2010/main" val="2590864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661BF97-7A8F-495A-81DB-39ECB581A466}" type="datetimeFigureOut">
              <a:rPr lang="en-GB" smtClean="0"/>
              <a:t>08/12/15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1D73631-257E-447D-8E69-010BC1233533}"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41722" y="6309320"/>
            <a:ext cx="2066782" cy="551925"/>
          </a:xfrm>
          <a:prstGeom prst="rect">
            <a:avLst/>
          </a:prstGeom>
        </p:spPr>
      </p:pic>
    </p:spTree>
    <p:extLst>
      <p:ext uri="{BB962C8B-B14F-4D97-AF65-F5344CB8AC3E}">
        <p14:creationId xmlns:p14="http://schemas.microsoft.com/office/powerpoint/2010/main" val="3133795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1D73631-257E-447D-8E69-010BC1233533}"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41722" y="6309320"/>
            <a:ext cx="2066782" cy="551925"/>
          </a:xfrm>
          <a:prstGeom prst="rect">
            <a:avLst/>
          </a:prstGeom>
        </p:spPr>
      </p:pic>
    </p:spTree>
    <p:extLst>
      <p:ext uri="{BB962C8B-B14F-4D97-AF65-F5344CB8AC3E}">
        <p14:creationId xmlns:p14="http://schemas.microsoft.com/office/powerpoint/2010/main" val="3033382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661BF97-7A8F-495A-81DB-39ECB581A466}" type="datetimeFigureOut">
              <a:rPr lang="en-GB" smtClean="0"/>
              <a:t>08/12/15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1D73631-257E-447D-8E69-010BC1233533}"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41722" y="6309320"/>
            <a:ext cx="2066782" cy="551925"/>
          </a:xfrm>
          <a:prstGeom prst="rect">
            <a:avLst/>
          </a:prstGeom>
        </p:spPr>
      </p:pic>
    </p:spTree>
    <p:extLst>
      <p:ext uri="{BB962C8B-B14F-4D97-AF65-F5344CB8AC3E}">
        <p14:creationId xmlns:p14="http://schemas.microsoft.com/office/powerpoint/2010/main" val="249255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661BF97-7A8F-495A-81DB-39ECB581A466}" type="datetimeFigureOut">
              <a:rPr lang="en-GB" smtClean="0"/>
              <a:t>08/12/15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1D73631-257E-447D-8E69-010BC1233533}"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41722" y="6309320"/>
            <a:ext cx="2066782" cy="551925"/>
          </a:xfrm>
          <a:prstGeom prst="rect">
            <a:avLst/>
          </a:prstGeom>
        </p:spPr>
      </p:pic>
    </p:spTree>
    <p:extLst>
      <p:ext uri="{BB962C8B-B14F-4D97-AF65-F5344CB8AC3E}">
        <p14:creationId xmlns:p14="http://schemas.microsoft.com/office/powerpoint/2010/main" val="2462519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1661BF97-7A8F-495A-81DB-39ECB581A466}" type="datetimeFigureOut">
              <a:rPr lang="en-GB" smtClean="0"/>
              <a:t>08/12/15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1D73631-257E-447D-8E69-010BC1233533}" type="slidenum">
              <a:rPr lang="en-GB" smtClean="0"/>
              <a:t>‹#›</a:t>
            </a:fld>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41722" y="6309320"/>
            <a:ext cx="2066782" cy="551925"/>
          </a:xfrm>
          <a:prstGeom prst="rect">
            <a:avLst/>
          </a:prstGeom>
        </p:spPr>
      </p:pic>
    </p:spTree>
    <p:extLst>
      <p:ext uri="{BB962C8B-B14F-4D97-AF65-F5344CB8AC3E}">
        <p14:creationId xmlns:p14="http://schemas.microsoft.com/office/powerpoint/2010/main" val="3159529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661BF97-7A8F-495A-81DB-39ECB581A466}" type="datetimeFigureOut">
              <a:rPr lang="en-GB" smtClean="0"/>
              <a:t>08/12/15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1D73631-257E-447D-8E69-010BC1233533}" type="slidenum">
              <a:rPr lang="en-GB" smtClean="0"/>
              <a:t>‹#›</a:t>
            </a:fld>
            <a:endParaRPr lang="en-GB"/>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41722" y="6309320"/>
            <a:ext cx="2066782" cy="551925"/>
          </a:xfrm>
          <a:prstGeom prst="rect">
            <a:avLst/>
          </a:prstGeom>
        </p:spPr>
      </p:pic>
    </p:spTree>
    <p:extLst>
      <p:ext uri="{BB962C8B-B14F-4D97-AF65-F5344CB8AC3E}">
        <p14:creationId xmlns:p14="http://schemas.microsoft.com/office/powerpoint/2010/main" val="1003728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661BF97-7A8F-495A-81DB-39ECB581A466}" type="datetimeFigureOut">
              <a:rPr lang="en-GB" smtClean="0"/>
              <a:t>08/12/15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1D73631-257E-447D-8E69-010BC1233533}" type="slidenum">
              <a:rPr lang="en-GB" smtClean="0"/>
              <a:t>‹#›</a:t>
            </a:fld>
            <a:endParaRPr lang="en-GB"/>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41722" y="6309320"/>
            <a:ext cx="2066782" cy="551925"/>
          </a:xfrm>
          <a:prstGeom prst="rect">
            <a:avLst/>
          </a:prstGeom>
        </p:spPr>
      </p:pic>
    </p:spTree>
    <p:extLst>
      <p:ext uri="{BB962C8B-B14F-4D97-AF65-F5344CB8AC3E}">
        <p14:creationId xmlns:p14="http://schemas.microsoft.com/office/powerpoint/2010/main" val="2896727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661BF97-7A8F-495A-81DB-39ECB581A466}" type="datetimeFigureOut">
              <a:rPr lang="en-GB" smtClean="0"/>
              <a:t>08/12/15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1D73631-257E-447D-8E69-010BC1233533}"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41722" y="6309320"/>
            <a:ext cx="2066782" cy="551925"/>
          </a:xfrm>
          <a:prstGeom prst="rect">
            <a:avLst/>
          </a:prstGeom>
        </p:spPr>
      </p:pic>
    </p:spTree>
    <p:extLst>
      <p:ext uri="{BB962C8B-B14F-4D97-AF65-F5344CB8AC3E}">
        <p14:creationId xmlns:p14="http://schemas.microsoft.com/office/powerpoint/2010/main" val="3470494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661BF97-7A8F-495A-81DB-39ECB581A466}" type="datetimeFigureOut">
              <a:rPr lang="en-GB" smtClean="0"/>
              <a:t>08/12/15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1D73631-257E-447D-8E69-010BC1233533}"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41722" y="6309320"/>
            <a:ext cx="2066782" cy="551925"/>
          </a:xfrm>
          <a:prstGeom prst="rect">
            <a:avLst/>
          </a:prstGeom>
        </p:spPr>
      </p:pic>
    </p:spTree>
    <p:extLst>
      <p:ext uri="{BB962C8B-B14F-4D97-AF65-F5344CB8AC3E}">
        <p14:creationId xmlns:p14="http://schemas.microsoft.com/office/powerpoint/2010/main" val="41558731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emf"/><Relationship Id="rId17"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72054" y="5499393"/>
            <a:ext cx="5671945" cy="1358607"/>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 y="1"/>
            <a:ext cx="6144125" cy="1455445"/>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73631-257E-447D-8E69-010BC1233533}" type="slidenum">
              <a:rPr lang="en-GB" smtClean="0"/>
              <a:t>‹#›</a:t>
            </a:fld>
            <a:endParaRPr lang="en-GB"/>
          </a:p>
        </p:txBody>
      </p:sp>
      <p:pic>
        <p:nvPicPr>
          <p:cNvPr id="13" name="Picture 1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41722" y="6309320"/>
            <a:ext cx="2066782" cy="551925"/>
          </a:xfrm>
          <a:prstGeom prst="rect">
            <a:avLst/>
          </a:prstGeom>
        </p:spPr>
      </p:pic>
      <p:pic>
        <p:nvPicPr>
          <p:cNvPr id="9" name="Picture 8" descr="NCEO_CMYK.eps"/>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051717" y="6345321"/>
            <a:ext cx="1831177" cy="433928"/>
          </a:xfrm>
          <a:prstGeom prst="rect">
            <a:avLst/>
          </a:prstGeom>
        </p:spPr>
      </p:pic>
      <p:pic>
        <p:nvPicPr>
          <p:cNvPr id="10" name="Picture 9" descr="NCAS-logo-colour.eps"/>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7504" y="6347250"/>
            <a:ext cx="1850893" cy="431999"/>
          </a:xfrm>
          <a:prstGeom prst="rect">
            <a:avLst/>
          </a:prstGeom>
        </p:spPr>
      </p:pic>
    </p:spTree>
    <p:extLst>
      <p:ext uri="{BB962C8B-B14F-4D97-AF65-F5344CB8AC3E}">
        <p14:creationId xmlns:p14="http://schemas.microsoft.com/office/powerpoint/2010/main" val="1857152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spcBef>
          <a:spcPct val="0"/>
        </a:spcBef>
        <a:buNone/>
        <a:defRPr sz="4400" kern="1200">
          <a:solidFill>
            <a:srgbClr val="022044"/>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022044"/>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022044"/>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022044"/>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22044"/>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2204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28.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image" Target="../media/image38.png"/><Relationship Id="rId9" Type="http://schemas.openxmlformats.org/officeDocument/2006/relationships/image" Target="../media/image39.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home.badc.rl.ac.uk/lawrence/static/2013/10/14/LawEA13_Jasmin.pdf" TargetMode="External"/><Relationship Id="rId4" Type="http://schemas.openxmlformats.org/officeDocument/2006/relationships/hyperlink" Target="http://dx.doi.org/10.2788/1823" TargetMode="External"/><Relationship Id="rId5" Type="http://schemas.openxmlformats.org/officeDocument/2006/relationships/hyperlink" Target="https://developer.rackspace.com/blog/deploying-jupyterhub-for-education/" TargetMode="External"/><Relationship Id="rId1" Type="http://schemas.openxmlformats.org/officeDocument/2006/relationships/slideLayout" Target="../slideLayouts/slideLayout2.xml"/><Relationship Id="rId2" Type="http://schemas.openxmlformats.org/officeDocument/2006/relationships/hyperlink" Target="http://jasmin.ac.u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jpg"/><Relationship Id="rId3"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2656929"/>
            <a:ext cx="8136904" cy="1470025"/>
          </a:xfrm>
        </p:spPr>
        <p:txBody>
          <a:bodyPr/>
          <a:lstStyle/>
          <a:p>
            <a:r>
              <a:rPr lang="en-GB" dirty="0" smtClean="0">
                <a:solidFill>
                  <a:srgbClr val="022044"/>
                </a:solidFill>
              </a:rPr>
              <a:t>Required Data Centre and Interoperable Services: CEDA</a:t>
            </a:r>
            <a:endParaRPr lang="en-GB" dirty="0">
              <a:solidFill>
                <a:srgbClr val="022044"/>
              </a:solidFill>
            </a:endParaRPr>
          </a:p>
        </p:txBody>
      </p:sp>
      <p:sp>
        <p:nvSpPr>
          <p:cNvPr id="3" name="Subtitle 2"/>
          <p:cNvSpPr>
            <a:spLocks noGrp="1"/>
          </p:cNvSpPr>
          <p:nvPr>
            <p:ph type="subTitle" idx="1"/>
          </p:nvPr>
        </p:nvSpPr>
        <p:spPr>
          <a:xfrm>
            <a:off x="1251160" y="4412704"/>
            <a:ext cx="7425296" cy="960512"/>
          </a:xfrm>
        </p:spPr>
        <p:txBody>
          <a:bodyPr>
            <a:normAutofit fontScale="77500" lnSpcReduction="20000"/>
          </a:bodyPr>
          <a:lstStyle/>
          <a:p>
            <a:pPr algn="r"/>
            <a:r>
              <a:rPr lang="en-GB" u="sng" dirty="0" smtClean="0"/>
              <a:t>Philip Kershaw</a:t>
            </a:r>
            <a:r>
              <a:rPr lang="en-GB" dirty="0" smtClean="0"/>
              <a:t>, Victoria Bennett, Martin </a:t>
            </a:r>
            <a:r>
              <a:rPr lang="en-GB" dirty="0" err="1" smtClean="0"/>
              <a:t>Juckes</a:t>
            </a:r>
            <a:r>
              <a:rPr lang="en-GB" dirty="0" smtClean="0"/>
              <a:t>, Bryan Lawrence, Sam </a:t>
            </a:r>
            <a:r>
              <a:rPr lang="en-GB" dirty="0" err="1" smtClean="0"/>
              <a:t>Pepler</a:t>
            </a:r>
            <a:r>
              <a:rPr lang="en-GB" dirty="0" smtClean="0"/>
              <a:t>, </a:t>
            </a:r>
            <a:r>
              <a:rPr lang="en-GB" dirty="0" smtClean="0"/>
              <a:t>Matt Pritchard, Ag </a:t>
            </a:r>
            <a:r>
              <a:rPr lang="en-GB" dirty="0" smtClean="0"/>
              <a:t>Stephens</a:t>
            </a:r>
            <a:endParaRPr lang="en-GB" dirty="0"/>
          </a:p>
        </p:txBody>
      </p:sp>
      <p:pic>
        <p:nvPicPr>
          <p:cNvPr id="4" name="Picture 3" descr="14EC2015 JASMIN computing clus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3544" y="1424226"/>
            <a:ext cx="1750392" cy="1169242"/>
          </a:xfrm>
          <a:prstGeom prst="rect">
            <a:avLst/>
          </a:prstGeom>
        </p:spPr>
      </p:pic>
      <p:pic>
        <p:nvPicPr>
          <p:cNvPr id="5" name="Picture 4" descr="14EC2024 JASMIN computing clu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852" y="1424226"/>
            <a:ext cx="1743001" cy="1164306"/>
          </a:xfrm>
          <a:prstGeom prst="rect">
            <a:avLst/>
          </a:prstGeom>
        </p:spPr>
      </p:pic>
      <p:pic>
        <p:nvPicPr>
          <p:cNvPr id="6" name="Picture 5" descr="14EC2045 JASMIN computing clust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0885" y="1424226"/>
            <a:ext cx="1774628" cy="1164306"/>
          </a:xfrm>
          <a:prstGeom prst="rect">
            <a:avLst/>
          </a:prstGeom>
        </p:spPr>
      </p:pic>
      <p:grpSp>
        <p:nvGrpSpPr>
          <p:cNvPr id="7" name="Group 6"/>
          <p:cNvGrpSpPr>
            <a:grpSpLocks noChangeAspect="1"/>
          </p:cNvGrpSpPr>
          <p:nvPr/>
        </p:nvGrpSpPr>
        <p:grpSpPr>
          <a:xfrm>
            <a:off x="536828" y="1424226"/>
            <a:ext cx="1784992" cy="1391272"/>
            <a:chOff x="5822571" y="3917461"/>
            <a:chExt cx="2593015" cy="2021067"/>
          </a:xfrm>
        </p:grpSpPr>
        <p:pic>
          <p:nvPicPr>
            <p:cNvPr id="8" name="Picture 7" descr="14EC2458 JASMIN 2 computing cluste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2571" y="3917461"/>
              <a:ext cx="2593015" cy="1708097"/>
            </a:xfrm>
            <a:prstGeom prst="rect">
              <a:avLst/>
            </a:prstGeom>
          </p:spPr>
        </p:pic>
        <p:sp>
          <p:nvSpPr>
            <p:cNvPr id="9" name="TextBox 8"/>
            <p:cNvSpPr txBox="1"/>
            <p:nvPr/>
          </p:nvSpPr>
          <p:spPr>
            <a:xfrm>
              <a:off x="5822571" y="5625558"/>
              <a:ext cx="2593015" cy="312970"/>
            </a:xfrm>
            <a:prstGeom prst="rect">
              <a:avLst/>
            </a:prstGeom>
            <a:noFill/>
          </p:spPr>
          <p:txBody>
            <a:bodyPr wrap="square" rtlCol="0">
              <a:spAutoFit/>
            </a:bodyPr>
            <a:lstStyle/>
            <a:p>
              <a:r>
                <a:rPr lang="en-US" sz="800" dirty="0" smtClean="0"/>
                <a:t>JASMIN (STFC/Stephen Kill)</a:t>
              </a:r>
              <a:endParaRPr lang="en-US" sz="800" dirty="0"/>
            </a:p>
          </p:txBody>
        </p:sp>
      </p:grpSp>
    </p:spTree>
    <p:extLst>
      <p:ext uri="{BB962C8B-B14F-4D97-AF65-F5344CB8AC3E}">
        <p14:creationId xmlns:p14="http://schemas.microsoft.com/office/powerpoint/2010/main" val="130294045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Volume and Velocity: </a:t>
            </a:r>
            <a:br>
              <a:rPr lang="en-GB" dirty="0" smtClean="0"/>
            </a:br>
            <a:r>
              <a:rPr lang="en-GB" dirty="0" smtClean="0"/>
              <a:t>CMIP data at CEDA</a:t>
            </a:r>
            <a:endParaRPr lang="en-GB" dirty="0"/>
          </a:p>
        </p:txBody>
      </p:sp>
      <p:sp>
        <p:nvSpPr>
          <p:cNvPr id="3" name="Content Placeholder 2"/>
          <p:cNvSpPr>
            <a:spLocks noGrp="1"/>
          </p:cNvSpPr>
          <p:nvPr>
            <p:ph idx="1"/>
          </p:nvPr>
        </p:nvSpPr>
        <p:spPr>
          <a:xfrm>
            <a:off x="251520" y="1700808"/>
            <a:ext cx="5222404" cy="4525963"/>
          </a:xfrm>
        </p:spPr>
        <p:txBody>
          <a:bodyPr>
            <a:normAutofit/>
          </a:bodyPr>
          <a:lstStyle/>
          <a:p>
            <a:r>
              <a:rPr lang="en-GB" sz="2400" dirty="0" smtClean="0"/>
              <a:t>For CMIP5, CEDA holds 1.2 Petabytes of model output data</a:t>
            </a:r>
          </a:p>
          <a:p>
            <a:r>
              <a:rPr lang="en-GB" sz="2400" dirty="0" smtClean="0"/>
              <a:t>For CMIP6</a:t>
            </a:r>
            <a:r>
              <a:rPr lang="en-GB" sz="2400" dirty="0"/>
              <a:t>:</a:t>
            </a:r>
            <a:endParaRPr lang="en-GB" sz="2400" dirty="0" smtClean="0"/>
          </a:p>
          <a:p>
            <a:pPr lvl="1"/>
            <a:r>
              <a:rPr lang="en-GB" sz="2000" dirty="0" smtClean="0"/>
              <a:t>“1 to 20 Petabytes within the next 4 years”</a:t>
            </a:r>
          </a:p>
          <a:p>
            <a:pPr lvl="1"/>
            <a:r>
              <a:rPr lang="en-GB" sz="2000" dirty="0" smtClean="0"/>
              <a:t>Plus </a:t>
            </a:r>
            <a:r>
              <a:rPr lang="en-GB" sz="2000" dirty="0" err="1" smtClean="0"/>
              <a:t>HighresMIP</a:t>
            </a:r>
            <a:r>
              <a:rPr lang="en-GB" sz="2000" dirty="0" smtClean="0"/>
              <a:t>:</a:t>
            </a:r>
          </a:p>
          <a:p>
            <a:pPr lvl="2"/>
            <a:r>
              <a:rPr lang="en-GB" sz="1800" dirty="0" smtClean="0"/>
              <a:t>10-50 PB of </a:t>
            </a:r>
            <a:r>
              <a:rPr lang="en-GB" sz="1800" dirty="0" err="1" smtClean="0"/>
              <a:t>Hiresmip</a:t>
            </a:r>
            <a:r>
              <a:rPr lang="en-GB" sz="1800" dirty="0" smtClean="0"/>
              <a:t> data … on tape</a:t>
            </a:r>
          </a:p>
          <a:p>
            <a:pPr lvl="2"/>
            <a:r>
              <a:rPr lang="en-GB" sz="1800" dirty="0" smtClean="0"/>
              <a:t>2 PB disk cache</a:t>
            </a:r>
          </a:p>
          <a:p>
            <a:r>
              <a:rPr lang="en-GB" sz="2600" dirty="0" smtClean="0"/>
              <a:t>Archive growth not constant</a:t>
            </a:r>
          </a:p>
          <a:p>
            <a:pPr lvl="1"/>
            <a:r>
              <a:rPr lang="en-GB" sz="2200" dirty="0" smtClean="0"/>
              <a:t>depends on timeline of outputs available from model centres </a:t>
            </a:r>
            <a:endParaRPr lang="en-GB"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924" y="1988840"/>
            <a:ext cx="3454044" cy="3430332"/>
          </a:xfrm>
          <a:prstGeom prst="rect">
            <a:avLst/>
          </a:prstGeom>
        </p:spPr>
      </p:pic>
      <p:sp>
        <p:nvSpPr>
          <p:cNvPr id="5" name="TextBox 4"/>
          <p:cNvSpPr txBox="1"/>
          <p:nvPr/>
        </p:nvSpPr>
        <p:spPr>
          <a:xfrm>
            <a:off x="5508104" y="5301208"/>
            <a:ext cx="3456384" cy="276999"/>
          </a:xfrm>
          <a:prstGeom prst="rect">
            <a:avLst/>
          </a:prstGeom>
          <a:noFill/>
        </p:spPr>
        <p:txBody>
          <a:bodyPr wrap="square" rtlCol="0">
            <a:spAutoFit/>
          </a:bodyPr>
          <a:lstStyle/>
          <a:p>
            <a:r>
              <a:rPr lang="en-GB" sz="1200" dirty="0" smtClean="0"/>
              <a:t>Schematic of proposed experiment design for CMIP6</a:t>
            </a:r>
            <a:endParaRPr lang="en-GB" sz="1200" dirty="0"/>
          </a:p>
        </p:txBody>
      </p:sp>
    </p:spTree>
    <p:extLst>
      <p:ext uri="{BB962C8B-B14F-4D97-AF65-F5344CB8AC3E}">
        <p14:creationId xmlns:p14="http://schemas.microsoft.com/office/powerpoint/2010/main" val="31185604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ue 1"/>
          <p:cNvPicPr>
            <a:picLocks noChangeAspect="1" noChangeArrowheads="1"/>
          </p:cNvPicPr>
          <p:nvPr/>
        </p:nvPicPr>
        <p:blipFill>
          <a:blip r:embed="rId3"/>
          <a:srcRect/>
          <a:stretch>
            <a:fillRect/>
          </a:stretch>
        </p:blipFill>
        <p:spPr bwMode="auto">
          <a:xfrm>
            <a:off x="467544" y="3176893"/>
            <a:ext cx="2033875" cy="1296805"/>
          </a:xfrm>
          <a:prstGeom prst="rect">
            <a:avLst/>
          </a:prstGeom>
          <a:noFill/>
          <a:ln>
            <a:noFill/>
          </a:ln>
          <a:effectLst>
            <a:outerShdw blurRad="63500" dist="38099" dir="2700000" algn="ctr" rotWithShape="0">
              <a:srgbClr val="000000">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Sentinel-1-L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628800"/>
            <a:ext cx="2017212" cy="129664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Sentinel2-01-LR 052008"/>
          <p:cNvPicPr>
            <a:picLocks noChangeAspect="1" noChangeArrowheads="1"/>
          </p:cNvPicPr>
          <p:nvPr/>
        </p:nvPicPr>
        <p:blipFill>
          <a:blip r:embed="rId5"/>
          <a:srcRect/>
          <a:stretch>
            <a:fillRect/>
          </a:stretch>
        </p:blipFill>
        <p:spPr bwMode="auto">
          <a:xfrm>
            <a:off x="467544" y="4725144"/>
            <a:ext cx="2017494" cy="1297951"/>
          </a:xfrm>
          <a:prstGeom prst="rect">
            <a:avLst/>
          </a:prstGeom>
          <a:noFill/>
          <a:ln>
            <a:noFill/>
          </a:ln>
          <a:effectLst>
            <a:outerShdw blurRad="63500" dist="38099" dir="2700000" algn="ctr" rotWithShape="0">
              <a:srgbClr val="000000">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rmAutofit fontScale="90000"/>
          </a:bodyPr>
          <a:lstStyle/>
          <a:p>
            <a:r>
              <a:rPr lang="en-US" dirty="0"/>
              <a:t>Volume and Velocity: </a:t>
            </a:r>
            <a:r>
              <a:rPr lang="en-US" dirty="0" smtClean="0"/>
              <a:t/>
            </a:r>
            <a:br>
              <a:rPr lang="en-US" dirty="0" smtClean="0"/>
            </a:br>
            <a:r>
              <a:rPr lang="en-US" dirty="0" smtClean="0"/>
              <a:t>Sentinel Data at CEDA</a:t>
            </a:r>
            <a:endParaRPr lang="en-US" dirty="0"/>
          </a:p>
        </p:txBody>
      </p:sp>
      <p:sp>
        <p:nvSpPr>
          <p:cNvPr id="7" name="Content Placeholder 6"/>
          <p:cNvSpPr>
            <a:spLocks noGrp="1"/>
          </p:cNvSpPr>
          <p:nvPr>
            <p:ph sz="half" idx="2"/>
          </p:nvPr>
        </p:nvSpPr>
        <p:spPr>
          <a:xfrm>
            <a:off x="2771800" y="1600201"/>
            <a:ext cx="5915000" cy="2260848"/>
          </a:xfrm>
        </p:spPr>
        <p:txBody>
          <a:bodyPr>
            <a:normAutofit fontScale="70000" lnSpcReduction="20000"/>
          </a:bodyPr>
          <a:lstStyle/>
          <a:p>
            <a:r>
              <a:rPr lang="en-US" dirty="0"/>
              <a:t>New family of ESA earth observation satellite missions for the Copernicus </a:t>
            </a:r>
            <a:r>
              <a:rPr lang="en-US" dirty="0" err="1" smtClean="0"/>
              <a:t>programme</a:t>
            </a:r>
            <a:r>
              <a:rPr lang="en-US" dirty="0" smtClean="0"/>
              <a:t> (formerly GMES)</a:t>
            </a:r>
          </a:p>
          <a:p>
            <a:r>
              <a:rPr lang="en-US" dirty="0" smtClean="0"/>
              <a:t>CEDA will be UK ESA relay </a:t>
            </a:r>
            <a:r>
              <a:rPr lang="en-US" dirty="0" smtClean="0"/>
              <a:t>hub</a:t>
            </a:r>
          </a:p>
          <a:p>
            <a:r>
              <a:rPr lang="en-US" dirty="0" smtClean="0"/>
              <a:t>CEDA Sentinel Archive:</a:t>
            </a:r>
          </a:p>
          <a:p>
            <a:pPr lvl="1"/>
            <a:r>
              <a:rPr lang="en-US" dirty="0" smtClean="0"/>
              <a:t>Recent </a:t>
            </a:r>
            <a:r>
              <a:rPr lang="en-US" dirty="0"/>
              <a:t>data (O)6-12 months stored on-line</a:t>
            </a:r>
          </a:p>
          <a:p>
            <a:pPr lvl="1"/>
            <a:r>
              <a:rPr lang="en-US" dirty="0"/>
              <a:t>Older data stored near-line</a:t>
            </a:r>
          </a:p>
          <a:p>
            <a:pPr lvl="1"/>
            <a:r>
              <a:rPr lang="en-US" dirty="0"/>
              <a:t>Growth is predictable over </a:t>
            </a:r>
            <a:r>
              <a:rPr lang="en-US" dirty="0" smtClean="0"/>
              <a:t>time</a:t>
            </a:r>
          </a:p>
          <a:p>
            <a:endParaRPr lang="en-US" dirty="0"/>
          </a:p>
          <a:p>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720553731"/>
              </p:ext>
            </p:extLst>
          </p:nvPr>
        </p:nvGraphicFramePr>
        <p:xfrm>
          <a:off x="2987824" y="4149080"/>
          <a:ext cx="4680570" cy="1802632"/>
        </p:xfrm>
        <a:graphic>
          <a:graphicData uri="http://schemas.openxmlformats.org/drawingml/2006/table">
            <a:tbl>
              <a:tblPr firstRow="1" bandRow="1">
                <a:tableStyleId>{BC89EF96-8CEA-46FF-86C4-4CE0E7609802}</a:tableStyleId>
              </a:tblPr>
              <a:tblGrid>
                <a:gridCol w="1263844"/>
                <a:gridCol w="1708363"/>
                <a:gridCol w="1708363"/>
              </a:tblGrid>
              <a:tr h="467725">
                <a:tc>
                  <a:txBody>
                    <a:bodyPr/>
                    <a:lstStyle/>
                    <a:p>
                      <a:r>
                        <a:rPr lang="en-US" sz="1200" dirty="0" smtClean="0"/>
                        <a:t>Mission</a:t>
                      </a:r>
                      <a:endParaRPr lang="en-US" sz="1200" dirty="0"/>
                    </a:p>
                  </a:txBody>
                  <a:tcPr marL="91450" marR="91450" marT="45757" marB="45757"/>
                </a:tc>
                <a:tc>
                  <a:txBody>
                    <a:bodyPr/>
                    <a:lstStyle/>
                    <a:p>
                      <a:r>
                        <a:rPr lang="en-US" sz="1100" b="1" dirty="0" smtClean="0"/>
                        <a:t>Daily data rates</a:t>
                      </a:r>
                      <a:endParaRPr lang="en-US" sz="1100" b="1" dirty="0"/>
                    </a:p>
                  </a:txBody>
                  <a:tcPr marL="91450" marR="91450" marT="45757" marB="45757"/>
                </a:tc>
                <a:tc>
                  <a:txBody>
                    <a:bodyPr/>
                    <a:lstStyle/>
                    <a:p>
                      <a:r>
                        <a:rPr lang="en-US" sz="1100" b="1" dirty="0" smtClean="0"/>
                        <a:t>Product</a:t>
                      </a:r>
                      <a:r>
                        <a:rPr lang="en-US" sz="1100" b="1" baseline="0" dirty="0" smtClean="0"/>
                        <a:t> archive/year</a:t>
                      </a:r>
                      <a:endParaRPr lang="en-US" sz="1100" b="1" dirty="0"/>
                    </a:p>
                  </a:txBody>
                  <a:tcPr marL="91450" marR="91450" marT="45757" marB="45757"/>
                </a:tc>
              </a:tr>
              <a:tr h="4449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Sentinel 1A, 1B</a:t>
                      </a:r>
                    </a:p>
                  </a:txBody>
                  <a:tcPr marL="91450" marR="91450" marT="45757" marB="45757"/>
                </a:tc>
                <a:tc>
                  <a:txBody>
                    <a:bodyPr/>
                    <a:lstStyle/>
                    <a:p>
                      <a:pPr algn="ctr"/>
                      <a:r>
                        <a:rPr lang="en-US" sz="1200" dirty="0" smtClean="0"/>
                        <a:t>1.8 TB/day raw data</a:t>
                      </a:r>
                      <a:endParaRPr lang="en-US" sz="1200" dirty="0"/>
                    </a:p>
                  </a:txBody>
                  <a:tcPr marL="91450" marR="91450" marT="45757" marB="45757"/>
                </a:tc>
                <a:tc>
                  <a:txBody>
                    <a:bodyPr/>
                    <a:lstStyle/>
                    <a:p>
                      <a:pPr algn="ctr"/>
                      <a:r>
                        <a:rPr lang="en-US" sz="1200" dirty="0" smtClean="0"/>
                        <a:t>2 PB/year</a:t>
                      </a:r>
                      <a:endParaRPr lang="en-US" sz="1200" dirty="0"/>
                    </a:p>
                  </a:txBody>
                  <a:tcPr marL="91450" marR="91450" marT="45757" marB="45757"/>
                </a:tc>
              </a:tr>
              <a:tr h="444969">
                <a:tc>
                  <a:txBody>
                    <a:bodyPr/>
                    <a:lstStyle/>
                    <a:p>
                      <a:r>
                        <a:rPr lang="it-IT" sz="1200" dirty="0" smtClean="0"/>
                        <a:t>Sentinel 2</a:t>
                      </a:r>
                      <a:r>
                        <a:rPr lang="it-IT" sz="1200" baseline="0" dirty="0" smtClean="0"/>
                        <a:t>A</a:t>
                      </a:r>
                      <a:endParaRPr lang="en-US" sz="1200" dirty="0"/>
                    </a:p>
                  </a:txBody>
                  <a:tcPr marL="91450" marR="91450" marT="45757" marB="4575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1.6</a:t>
                      </a:r>
                      <a:r>
                        <a:rPr lang="en-US" sz="1200" baseline="0" dirty="0" smtClean="0"/>
                        <a:t> TB/day raw data</a:t>
                      </a:r>
                      <a:endParaRPr lang="en-US" sz="1200" dirty="0" smtClean="0"/>
                    </a:p>
                  </a:txBody>
                  <a:tcPr marL="91450" marR="91450" marT="45757" marB="4575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2.4 PB/year</a:t>
                      </a:r>
                    </a:p>
                  </a:txBody>
                  <a:tcPr marL="91450" marR="91450" marT="45757" marB="45757"/>
                </a:tc>
              </a:tr>
              <a:tr h="4449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err="1" smtClean="0"/>
                        <a:t>Sentinel</a:t>
                      </a:r>
                      <a:r>
                        <a:rPr lang="it-IT" sz="1200" dirty="0" smtClean="0"/>
                        <a:t> 3A</a:t>
                      </a:r>
                      <a:endParaRPr lang="en-US" sz="1200" dirty="0" smtClean="0"/>
                    </a:p>
                  </a:txBody>
                  <a:tcPr marL="91450" marR="91450" marT="45757" marB="4575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0.6 TB/day raw data</a:t>
                      </a:r>
                    </a:p>
                  </a:txBody>
                  <a:tcPr marL="91450" marR="91450" marT="45757" marB="4575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2 PB/year</a:t>
                      </a:r>
                    </a:p>
                  </a:txBody>
                  <a:tcPr marL="91450" marR="91450" marT="45757" marB="45757"/>
                </a:tc>
              </a:tr>
            </a:tbl>
          </a:graphicData>
        </a:graphic>
      </p:graphicFrame>
      <p:sp>
        <p:nvSpPr>
          <p:cNvPr id="6" name="Rectangle 5"/>
          <p:cNvSpPr/>
          <p:nvPr/>
        </p:nvSpPr>
        <p:spPr>
          <a:xfrm>
            <a:off x="471521" y="2874648"/>
            <a:ext cx="1994982" cy="276999"/>
          </a:xfrm>
          <a:prstGeom prst="rect">
            <a:avLst/>
          </a:prstGeom>
        </p:spPr>
        <p:txBody>
          <a:bodyPr wrap="none">
            <a:spAutoFit/>
          </a:bodyPr>
          <a:lstStyle/>
          <a:p>
            <a:pPr lvl="1" algn="ctr"/>
            <a:r>
              <a:rPr lang="en-GB" sz="1200" dirty="0"/>
              <a:t>S-</a:t>
            </a:r>
            <a:r>
              <a:rPr lang="en-GB" sz="1200" dirty="0" smtClean="0"/>
              <a:t>1A, launched 3</a:t>
            </a:r>
            <a:r>
              <a:rPr lang="en-GB" sz="1200" baseline="30000" dirty="0" smtClean="0"/>
              <a:t>rd</a:t>
            </a:r>
            <a:r>
              <a:rPr lang="en-GB" sz="1200" dirty="0" smtClean="0"/>
              <a:t> </a:t>
            </a:r>
            <a:r>
              <a:rPr lang="en-GB" sz="1200" dirty="0"/>
              <a:t>April 2014 </a:t>
            </a:r>
          </a:p>
        </p:txBody>
      </p:sp>
      <p:sp>
        <p:nvSpPr>
          <p:cNvPr id="10" name="Rectangle 9"/>
          <p:cNvSpPr/>
          <p:nvPr/>
        </p:nvSpPr>
        <p:spPr>
          <a:xfrm>
            <a:off x="417627" y="4437112"/>
            <a:ext cx="2066141" cy="276999"/>
          </a:xfrm>
          <a:prstGeom prst="rect">
            <a:avLst/>
          </a:prstGeom>
        </p:spPr>
        <p:txBody>
          <a:bodyPr wrap="none">
            <a:spAutoFit/>
          </a:bodyPr>
          <a:lstStyle/>
          <a:p>
            <a:pPr lvl="1" algn="ctr"/>
            <a:r>
              <a:rPr lang="en-GB" sz="1200" dirty="0"/>
              <a:t>S-</a:t>
            </a:r>
            <a:r>
              <a:rPr lang="en-GB" sz="1200" dirty="0" smtClean="0"/>
              <a:t>2A, launched </a:t>
            </a:r>
            <a:r>
              <a:rPr lang="en-GB" sz="1200" dirty="0"/>
              <a:t>23</a:t>
            </a:r>
            <a:r>
              <a:rPr lang="en-GB" sz="1200" baseline="30000" dirty="0"/>
              <a:t>rd</a:t>
            </a:r>
            <a:r>
              <a:rPr lang="en-GB" sz="1200" dirty="0"/>
              <a:t> June 2015</a:t>
            </a:r>
          </a:p>
        </p:txBody>
      </p:sp>
      <p:sp>
        <p:nvSpPr>
          <p:cNvPr id="11" name="Rectangle 10"/>
          <p:cNvSpPr/>
          <p:nvPr/>
        </p:nvSpPr>
        <p:spPr>
          <a:xfrm>
            <a:off x="626656" y="6021288"/>
            <a:ext cx="1710549" cy="276999"/>
          </a:xfrm>
          <a:prstGeom prst="rect">
            <a:avLst/>
          </a:prstGeom>
        </p:spPr>
        <p:txBody>
          <a:bodyPr wrap="none">
            <a:spAutoFit/>
          </a:bodyPr>
          <a:lstStyle/>
          <a:p>
            <a:pPr lvl="1" algn="ctr"/>
            <a:r>
              <a:rPr lang="en-GB" sz="1200" dirty="0"/>
              <a:t>S-3A </a:t>
            </a:r>
            <a:r>
              <a:rPr lang="en-GB" sz="1200" dirty="0" smtClean="0"/>
              <a:t>expected Nov 2015</a:t>
            </a:r>
            <a:endParaRPr lang="en-GB" sz="1200" dirty="0"/>
          </a:p>
        </p:txBody>
      </p:sp>
      <p:sp>
        <p:nvSpPr>
          <p:cNvPr id="12" name="Rectangle 11"/>
          <p:cNvSpPr/>
          <p:nvPr/>
        </p:nvSpPr>
        <p:spPr>
          <a:xfrm>
            <a:off x="3491880" y="5949280"/>
            <a:ext cx="3816424" cy="276999"/>
          </a:xfrm>
          <a:prstGeom prst="rect">
            <a:avLst/>
          </a:prstGeom>
        </p:spPr>
        <p:txBody>
          <a:bodyPr wrap="square">
            <a:spAutoFit/>
          </a:bodyPr>
          <a:lstStyle/>
          <a:p>
            <a:r>
              <a:rPr lang="en-GB" sz="1200" b="1" dirty="0" smtClean="0"/>
              <a:t>Expected 10 TB/day when all missions operational</a:t>
            </a:r>
            <a:endParaRPr lang="en-GB" sz="1200" b="1" dirty="0"/>
          </a:p>
        </p:txBody>
      </p:sp>
    </p:spTree>
    <p:extLst>
      <p:ext uri="{BB962C8B-B14F-4D97-AF65-F5344CB8AC3E}">
        <p14:creationId xmlns:p14="http://schemas.microsoft.com/office/powerpoint/2010/main" val="42237684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Variety (complexity)</a:t>
            </a:r>
            <a:endParaRPr lang="en-US" dirty="0"/>
          </a:p>
        </p:txBody>
      </p:sp>
      <p:sp>
        <p:nvSpPr>
          <p:cNvPr id="7" name="Content Placeholder 6"/>
          <p:cNvSpPr>
            <a:spLocks noGrp="1"/>
          </p:cNvSpPr>
          <p:nvPr>
            <p:ph sz="half" idx="1"/>
          </p:nvPr>
        </p:nvSpPr>
        <p:spPr>
          <a:xfrm>
            <a:off x="457200" y="4077073"/>
            <a:ext cx="4038600" cy="504056"/>
          </a:xfrm>
        </p:spPr>
        <p:txBody>
          <a:bodyPr>
            <a:noAutofit/>
          </a:bodyPr>
          <a:lstStyle/>
          <a:p>
            <a:pPr marL="0" indent="0">
              <a:buNone/>
            </a:pPr>
            <a:r>
              <a:rPr lang="en-US" sz="1400" dirty="0" smtClean="0"/>
              <a:t>CEDA user base has been diversifying</a:t>
            </a:r>
            <a:endParaRPr lang="en-US" sz="1400" dirty="0"/>
          </a:p>
        </p:txBody>
      </p:sp>
      <p:sp>
        <p:nvSpPr>
          <p:cNvPr id="8" name="Content Placeholder 7"/>
          <p:cNvSpPr>
            <a:spLocks noGrp="1"/>
          </p:cNvSpPr>
          <p:nvPr>
            <p:ph sz="half" idx="2"/>
          </p:nvPr>
        </p:nvSpPr>
        <p:spPr/>
        <p:txBody>
          <a:bodyPr>
            <a:normAutofit fontScale="62500" lnSpcReduction="20000"/>
          </a:bodyPr>
          <a:lstStyle/>
          <a:p>
            <a:r>
              <a:rPr lang="en-US" dirty="0" smtClean="0"/>
              <a:t>Headline figures</a:t>
            </a:r>
          </a:p>
          <a:p>
            <a:pPr lvl="1"/>
            <a:r>
              <a:rPr lang="en-US" dirty="0" smtClean="0"/>
              <a:t>3PB archive</a:t>
            </a:r>
          </a:p>
          <a:p>
            <a:pPr lvl="1"/>
            <a:r>
              <a:rPr lang="en-US" dirty="0" smtClean="0"/>
              <a:t>~250 datasets</a:t>
            </a:r>
          </a:p>
          <a:p>
            <a:pPr lvl="1"/>
            <a:r>
              <a:rPr lang="en-US" dirty="0" smtClean="0"/>
              <a:t>&gt; 200 million files</a:t>
            </a:r>
          </a:p>
          <a:p>
            <a:pPr lvl="1"/>
            <a:r>
              <a:rPr lang="en-US" dirty="0" smtClean="0"/>
              <a:t>23000 registered users</a:t>
            </a:r>
          </a:p>
          <a:p>
            <a:r>
              <a:rPr lang="en-US" dirty="0" smtClean="0"/>
              <a:t>Projects hosted using ESGF:</a:t>
            </a:r>
          </a:p>
          <a:p>
            <a:pPr lvl="1"/>
            <a:r>
              <a:rPr lang="en-US" dirty="0" smtClean="0"/>
              <a:t>CMIP5, SPECS</a:t>
            </a:r>
            <a:r>
              <a:rPr lang="en-US" dirty="0"/>
              <a:t>, CCMI, CLIPC and ESA </a:t>
            </a:r>
            <a:r>
              <a:rPr lang="en-US" dirty="0" smtClean="0"/>
              <a:t>CCI Open Data Portal</a:t>
            </a:r>
          </a:p>
          <a:p>
            <a:r>
              <a:rPr lang="en-US" dirty="0" smtClean="0"/>
              <a:t>ESGF faceted search and federated capabilities are powerful but . . .</a:t>
            </a:r>
          </a:p>
          <a:p>
            <a:pPr lvl="1"/>
            <a:r>
              <a:rPr lang="en-US" dirty="0" smtClean="0"/>
              <a:t>need to have effective means to integrate other heterogeneous sources of data</a:t>
            </a:r>
          </a:p>
          <a:p>
            <a:r>
              <a:rPr lang="en-US" dirty="0" smtClean="0"/>
              <a:t>All CEDA data hosted through common</a:t>
            </a:r>
            <a:endParaRPr lang="en-US" dirty="0"/>
          </a:p>
          <a:p>
            <a:pPr lvl="1"/>
            <a:r>
              <a:rPr lang="en-US" dirty="0"/>
              <a:t>CEDA web </a:t>
            </a:r>
            <a:r>
              <a:rPr lang="en-US" dirty="0" smtClean="0"/>
              <a:t>presence</a:t>
            </a:r>
          </a:p>
          <a:p>
            <a:pPr lvl="1"/>
            <a:r>
              <a:rPr lang="en-US" dirty="0" smtClean="0"/>
              <a:t>MOLES metadata catalogue</a:t>
            </a:r>
            <a:endParaRPr lang="en-US" dirty="0"/>
          </a:p>
          <a:p>
            <a:pPr lvl="1"/>
            <a:r>
              <a:rPr lang="en-US" dirty="0" err="1"/>
              <a:t>OPeNDAP</a:t>
            </a:r>
            <a:r>
              <a:rPr lang="en-US" dirty="0"/>
              <a:t> (</a:t>
            </a:r>
            <a:r>
              <a:rPr lang="en-US" dirty="0" err="1"/>
              <a:t>PyDAP</a:t>
            </a:r>
            <a:r>
              <a:rPr lang="en-US" dirty="0"/>
              <a:t>)</a:t>
            </a:r>
          </a:p>
          <a:p>
            <a:pPr lvl="1"/>
            <a:r>
              <a:rPr lang="en-US" dirty="0"/>
              <a:t>FTP</a:t>
            </a:r>
          </a:p>
          <a:p>
            <a:endParaRPr lang="en-US" dirty="0" smtClean="0"/>
          </a:p>
          <a:p>
            <a:pPr marL="457200" lvl="1" indent="0">
              <a:buNone/>
            </a:pPr>
            <a:endParaRPr lang="en-US" dirty="0"/>
          </a:p>
        </p:txBody>
      </p:sp>
      <p:pic>
        <p:nvPicPr>
          <p:cNvPr id="5" name="Picture 4" descr="Screen Shot 2014-07-09 at 13.09.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556792"/>
            <a:ext cx="4221899" cy="2498544"/>
          </a:xfrm>
          <a:prstGeom prst="rect">
            <a:avLst/>
          </a:prstGeom>
        </p:spPr>
      </p:pic>
    </p:spTree>
    <p:extLst>
      <p:ext uri="{BB962C8B-B14F-4D97-AF65-F5344CB8AC3E}">
        <p14:creationId xmlns:p14="http://schemas.microsoft.com/office/powerpoint/2010/main" val="24296532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Variety example 1: </a:t>
            </a:r>
            <a:br>
              <a:rPr lang="en-US" dirty="0" smtClean="0"/>
            </a:br>
            <a:r>
              <a:rPr lang="en-US" dirty="0" err="1" smtClean="0"/>
              <a:t>ElasticSearch</a:t>
            </a:r>
            <a:r>
              <a:rPr lang="en-US" dirty="0" smtClean="0"/>
              <a:t> project</a:t>
            </a:r>
            <a:endParaRPr lang="en-US" dirty="0"/>
          </a:p>
        </p:txBody>
      </p:sp>
      <p:sp>
        <p:nvSpPr>
          <p:cNvPr id="7" name="Content Placeholder 6"/>
          <p:cNvSpPr>
            <a:spLocks noGrp="1"/>
          </p:cNvSpPr>
          <p:nvPr>
            <p:ph sz="half" idx="1"/>
          </p:nvPr>
        </p:nvSpPr>
        <p:spPr>
          <a:xfrm>
            <a:off x="467544" y="4221089"/>
            <a:ext cx="4038600" cy="936103"/>
          </a:xfrm>
        </p:spPr>
        <p:txBody>
          <a:bodyPr>
            <a:normAutofit fontScale="55000" lnSpcReduction="20000"/>
          </a:bodyPr>
          <a:lstStyle/>
          <a:p>
            <a:r>
              <a:rPr lang="en-US" dirty="0" smtClean="0"/>
              <a:t>EUFAR flight finder project piloted use of </a:t>
            </a:r>
            <a:r>
              <a:rPr lang="en-US" dirty="0" err="1" smtClean="0"/>
              <a:t>ElasticSearch</a:t>
            </a:r>
            <a:endParaRPr lang="en-US" dirty="0" smtClean="0"/>
          </a:p>
          <a:p>
            <a:r>
              <a:rPr lang="en-US" dirty="0" smtClean="0"/>
              <a:t>Heterogeneous airborne datasets</a:t>
            </a:r>
          </a:p>
          <a:p>
            <a:r>
              <a:rPr lang="en-US" dirty="0" smtClean="0"/>
              <a:t>Transformed accessibility of data</a:t>
            </a:r>
            <a:endParaRPr lang="en-US" dirty="0"/>
          </a:p>
        </p:txBody>
      </p:sp>
      <p:sp>
        <p:nvSpPr>
          <p:cNvPr id="8" name="Content Placeholder 7"/>
          <p:cNvSpPr>
            <a:spLocks noGrp="1"/>
          </p:cNvSpPr>
          <p:nvPr>
            <p:ph sz="half" idx="2"/>
          </p:nvPr>
        </p:nvSpPr>
        <p:spPr/>
        <p:txBody>
          <a:bodyPr>
            <a:normAutofit fontScale="77500" lnSpcReduction="20000"/>
          </a:bodyPr>
          <a:lstStyle/>
          <a:p>
            <a:r>
              <a:rPr lang="en-US" dirty="0" smtClean="0"/>
              <a:t>Indexing </a:t>
            </a:r>
            <a:r>
              <a:rPr lang="en-US" dirty="0"/>
              <a:t>file-level </a:t>
            </a:r>
            <a:r>
              <a:rPr lang="en-US" dirty="0" smtClean="0"/>
              <a:t>metadata using Lotus cluster on JASMIN</a:t>
            </a:r>
          </a:p>
          <a:p>
            <a:pPr lvl="1"/>
            <a:r>
              <a:rPr lang="en-US" dirty="0"/>
              <a:t>3PB</a:t>
            </a:r>
          </a:p>
          <a:p>
            <a:pPr lvl="1"/>
            <a:r>
              <a:rPr lang="en-US" dirty="0"/>
              <a:t>~250 datasets</a:t>
            </a:r>
          </a:p>
          <a:p>
            <a:pPr lvl="1"/>
            <a:r>
              <a:rPr lang="en-US" dirty="0"/>
              <a:t>&gt; 200 million </a:t>
            </a:r>
            <a:r>
              <a:rPr lang="en-US" dirty="0" smtClean="0"/>
              <a:t>files</a:t>
            </a:r>
          </a:p>
          <a:p>
            <a:r>
              <a:rPr lang="en-US" dirty="0" smtClean="0"/>
              <a:t>Phases</a:t>
            </a:r>
          </a:p>
          <a:p>
            <a:pPr marL="914400" lvl="1" indent="-457200">
              <a:buFont typeface="+mj-lt"/>
              <a:buAutoNum type="arabicParenR"/>
            </a:pPr>
            <a:r>
              <a:rPr lang="en-US" dirty="0" smtClean="0"/>
              <a:t>File attributes e.g. checksums</a:t>
            </a:r>
          </a:p>
          <a:p>
            <a:pPr marL="914400" lvl="1" indent="-457200">
              <a:buFont typeface="+mj-lt"/>
              <a:buAutoNum type="arabicParenR"/>
            </a:pPr>
            <a:r>
              <a:rPr lang="en-US" dirty="0" smtClean="0"/>
              <a:t>File variables</a:t>
            </a:r>
          </a:p>
          <a:p>
            <a:pPr marL="914400" lvl="1" indent="-457200">
              <a:buFont typeface="+mj-lt"/>
              <a:buAutoNum type="arabicParenR"/>
            </a:pPr>
            <a:r>
              <a:rPr lang="en-US" dirty="0" smtClean="0"/>
              <a:t>Geo-temporal information</a:t>
            </a:r>
          </a:p>
          <a:p>
            <a:r>
              <a:rPr lang="en-US" dirty="0" smtClean="0"/>
              <a:t>An OpenSearch façade will be added to CEDA </a:t>
            </a:r>
            <a:r>
              <a:rPr lang="en-US" dirty="0" err="1" smtClean="0"/>
              <a:t>ElasticSearch</a:t>
            </a:r>
            <a:r>
              <a:rPr lang="en-US" dirty="0" smtClean="0"/>
              <a:t> service to provide ESA-compatible search API for Sentinel data</a:t>
            </a:r>
            <a:endParaRPr lang="en-US" dirty="0"/>
          </a:p>
        </p:txBody>
      </p:sp>
      <p:pic>
        <p:nvPicPr>
          <p:cNvPr id="6" name="Picture 5"/>
          <p:cNvPicPr>
            <a:picLocks noChangeAspect="1"/>
          </p:cNvPicPr>
          <p:nvPr/>
        </p:nvPicPr>
        <p:blipFill>
          <a:blip r:embed="rId2"/>
          <a:stretch>
            <a:fillRect/>
          </a:stretch>
        </p:blipFill>
        <p:spPr>
          <a:xfrm>
            <a:off x="323528" y="1484784"/>
            <a:ext cx="4283968" cy="2771054"/>
          </a:xfrm>
          <a:prstGeom prst="rect">
            <a:avLst/>
          </a:prstGeom>
        </p:spPr>
      </p:pic>
    </p:spTree>
    <p:extLst>
      <p:ext uri="{BB962C8B-B14F-4D97-AF65-F5344CB8AC3E}">
        <p14:creationId xmlns:p14="http://schemas.microsoft.com/office/powerpoint/2010/main" val="32366636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Variety example 2: </a:t>
            </a:r>
            <a:br>
              <a:rPr lang="en-US" dirty="0" smtClean="0"/>
            </a:br>
            <a:r>
              <a:rPr lang="en-US" dirty="0" smtClean="0"/>
              <a:t>ESA CCI Open Data Portal</a:t>
            </a:r>
            <a:endParaRPr lang="en-US" dirty="0"/>
          </a:p>
        </p:txBody>
      </p:sp>
      <p:sp>
        <p:nvSpPr>
          <p:cNvPr id="3" name="Content Placeholder 2"/>
          <p:cNvSpPr>
            <a:spLocks noGrp="1"/>
          </p:cNvSpPr>
          <p:nvPr>
            <p:ph idx="1"/>
          </p:nvPr>
        </p:nvSpPr>
        <p:spPr/>
        <p:txBody>
          <a:bodyPr>
            <a:normAutofit fontScale="77500" lnSpcReduction="20000"/>
          </a:bodyPr>
          <a:lstStyle/>
          <a:p>
            <a:r>
              <a:rPr lang="en-US" dirty="0"/>
              <a:t>ESA Climate Change </a:t>
            </a:r>
            <a:r>
              <a:rPr lang="en-US" dirty="0" smtClean="0"/>
              <a:t>Initiative</a:t>
            </a:r>
          </a:p>
          <a:p>
            <a:pPr lvl="1"/>
            <a:r>
              <a:rPr lang="en-US" dirty="0" smtClean="0"/>
              <a:t>responds </a:t>
            </a:r>
            <a:r>
              <a:rPr lang="en-US" dirty="0"/>
              <a:t>directly to the UNFCCC/GCOS requirements, within the internationally coordinated context of GEO/CEOS. </a:t>
            </a:r>
          </a:p>
          <a:p>
            <a:pPr lvl="1"/>
            <a:r>
              <a:rPr lang="en-US" dirty="0"/>
              <a:t>The Global Climate Observing System (GCOS) established a list of Essential Climate Variables (ECVs) that have high impact. </a:t>
            </a:r>
          </a:p>
          <a:p>
            <a:pPr lvl="1"/>
            <a:endParaRPr lang="en-US" dirty="0" smtClean="0"/>
          </a:p>
          <a:p>
            <a:r>
              <a:rPr lang="en-US" dirty="0" smtClean="0"/>
              <a:t>Goal is to provide a </a:t>
            </a:r>
            <a:r>
              <a:rPr lang="en-US" dirty="0"/>
              <a:t>single point of </a:t>
            </a:r>
            <a:r>
              <a:rPr lang="en-US" dirty="0" smtClean="0"/>
              <a:t>access </a:t>
            </a:r>
            <a:r>
              <a:rPr lang="en-US" dirty="0"/>
              <a:t>to the subset of mature and validated ECV data products </a:t>
            </a:r>
            <a:r>
              <a:rPr lang="en-US" dirty="0" smtClean="0"/>
              <a:t>for climate users</a:t>
            </a:r>
          </a:p>
          <a:p>
            <a:endParaRPr lang="en-US" dirty="0" smtClean="0"/>
          </a:p>
          <a:p>
            <a:r>
              <a:rPr lang="en-US" dirty="0" smtClean="0"/>
              <a:t>CCI Open Data Portal builds on </a:t>
            </a:r>
            <a:r>
              <a:rPr lang="en-US" b="1" dirty="0" smtClean="0"/>
              <a:t>ESGF architecture</a:t>
            </a:r>
          </a:p>
          <a:p>
            <a:pPr lvl="1"/>
            <a:r>
              <a:rPr lang="en-US" dirty="0" smtClean="0"/>
              <a:t>But datasets are very heterogeneous not like well behaved model outputs ;-) . . .</a:t>
            </a:r>
          </a:p>
          <a:p>
            <a:endParaRPr lang="en-US" dirty="0"/>
          </a:p>
          <a:p>
            <a:endParaRPr lang="en-US" dirty="0" smtClean="0"/>
          </a:p>
        </p:txBody>
      </p:sp>
    </p:spTree>
    <p:extLst>
      <p:ext uri="{BB962C8B-B14F-4D97-AF65-F5344CB8AC3E}">
        <p14:creationId xmlns:p14="http://schemas.microsoft.com/office/powerpoint/2010/main" val="40469915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ounded Rectangle 55"/>
          <p:cNvSpPr/>
          <p:nvPr/>
        </p:nvSpPr>
        <p:spPr>
          <a:xfrm>
            <a:off x="4355976" y="2866029"/>
            <a:ext cx="4332186" cy="261847"/>
          </a:xfrm>
          <a:prstGeom prst="roundRect">
            <a:avLst/>
          </a:prstGeom>
          <a:gradFill flip="none" rotWithShape="1">
            <a:gsLst>
              <a:gs pos="0">
                <a:schemeClr val="accent1">
                  <a:tint val="100000"/>
                  <a:shade val="100000"/>
                  <a:satMod val="130000"/>
                  <a:alpha val="48000"/>
                </a:schemeClr>
              </a:gs>
              <a:gs pos="100000">
                <a:schemeClr val="accent1">
                  <a:tint val="50000"/>
                  <a:shade val="100000"/>
                  <a:satMod val="350000"/>
                  <a:alpha val="48000"/>
                </a:schemeClr>
              </a:gs>
            </a:gsLst>
            <a:lin ang="16200000" scaled="0"/>
            <a:tileRect/>
          </a:gra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GB" sz="1200" dirty="0" smtClean="0">
                <a:solidFill>
                  <a:schemeClr val="tx2"/>
                </a:solidFill>
              </a:rPr>
              <a:t>Apply Access Policy and Logging and Auditing</a:t>
            </a:r>
            <a:endParaRPr lang="en-GB" sz="1200" dirty="0">
              <a:solidFill>
                <a:schemeClr val="tx2"/>
              </a:solidFill>
            </a:endParaRPr>
          </a:p>
        </p:txBody>
      </p:sp>
      <p:sp>
        <p:nvSpPr>
          <p:cNvPr id="2" name="Title 1"/>
          <p:cNvSpPr>
            <a:spLocks noGrp="1"/>
          </p:cNvSpPr>
          <p:nvPr>
            <p:ph type="title"/>
          </p:nvPr>
        </p:nvSpPr>
        <p:spPr>
          <a:xfrm>
            <a:off x="395536" y="274638"/>
            <a:ext cx="8229600" cy="1143000"/>
          </a:xfrm>
          <a:effectLst>
            <a:glow rad="101600">
              <a:schemeClr val="accent1">
                <a:satMod val="175000"/>
                <a:alpha val="40000"/>
              </a:schemeClr>
            </a:glow>
            <a:outerShdw blurRad="50800" dist="50800" dir="12600000" algn="r" rotWithShape="0">
              <a:schemeClr val="bg1">
                <a:alpha val="70000"/>
              </a:schemeClr>
            </a:outerShdw>
          </a:effectLst>
        </p:spPr>
        <p:txBody>
          <a:bodyPr>
            <a:normAutofit fontScale="90000"/>
          </a:bodyPr>
          <a:lstStyle/>
          <a:p>
            <a:r>
              <a:rPr lang="en-US" dirty="0" smtClean="0"/>
              <a:t>CCI Open Data Portal </a:t>
            </a:r>
            <a:br>
              <a:rPr lang="en-US" dirty="0" smtClean="0"/>
            </a:br>
            <a:r>
              <a:rPr lang="en-US" dirty="0" smtClean="0"/>
              <a:t>Architecture</a:t>
            </a:r>
            <a:endParaRPr lang="en-US" dirty="0"/>
          </a:p>
        </p:txBody>
      </p:sp>
      <p:sp>
        <p:nvSpPr>
          <p:cNvPr id="5" name="Rectangle 4"/>
          <p:cNvSpPr/>
          <p:nvPr/>
        </p:nvSpPr>
        <p:spPr>
          <a:xfrm>
            <a:off x="4355976" y="3244178"/>
            <a:ext cx="4332186" cy="1533003"/>
          </a:xfrm>
          <a:prstGeom prst="rect">
            <a:avLst/>
          </a:prstGeom>
          <a:solidFill>
            <a:schemeClr val="accent5">
              <a:alpha val="54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b" anchorCtr="1"/>
          <a:lstStyle/>
          <a:p>
            <a:pPr algn="ctr"/>
            <a:r>
              <a:rPr lang="en-GB" sz="1600" dirty="0" smtClean="0"/>
              <a:t>Data Download Services</a:t>
            </a:r>
            <a:endParaRPr lang="en-GB" sz="1600" dirty="0"/>
          </a:p>
        </p:txBody>
      </p:sp>
      <p:sp>
        <p:nvSpPr>
          <p:cNvPr id="7" name="Rectangle 6"/>
          <p:cNvSpPr/>
          <p:nvPr/>
        </p:nvSpPr>
        <p:spPr>
          <a:xfrm>
            <a:off x="4499992" y="3356992"/>
            <a:ext cx="1883526" cy="1160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nchorCtr="0"/>
          <a:lstStyle/>
          <a:p>
            <a:r>
              <a:rPr lang="en-GB" sz="1000" dirty="0" smtClean="0">
                <a:solidFill>
                  <a:schemeClr val="tx1"/>
                </a:solidFill>
              </a:rPr>
              <a:t>ESGF Data Node</a:t>
            </a:r>
            <a:endParaRPr lang="en-GB" sz="1000" dirty="0">
              <a:solidFill>
                <a:schemeClr val="tx1"/>
              </a:solidFill>
            </a:endParaRPr>
          </a:p>
        </p:txBody>
      </p:sp>
      <p:sp>
        <p:nvSpPr>
          <p:cNvPr id="8" name="Rounded Rectangle 7"/>
          <p:cNvSpPr/>
          <p:nvPr/>
        </p:nvSpPr>
        <p:spPr>
          <a:xfrm>
            <a:off x="5310558" y="3439941"/>
            <a:ext cx="2585127" cy="798369"/>
          </a:xfrm>
          <a:prstGeom prst="roundRect">
            <a:avLst/>
          </a:prstGeom>
          <a:gradFill flip="none" rotWithShape="1">
            <a:gsLst>
              <a:gs pos="0">
                <a:schemeClr val="accent1">
                  <a:tint val="100000"/>
                  <a:shade val="100000"/>
                  <a:satMod val="130000"/>
                  <a:alpha val="51000"/>
                </a:schemeClr>
              </a:gs>
              <a:gs pos="100000">
                <a:schemeClr val="accent1">
                  <a:tint val="50000"/>
                  <a:shade val="100000"/>
                  <a:satMod val="350000"/>
                  <a:alpha val="51000"/>
                </a:schemeClr>
              </a:gs>
            </a:gsLst>
            <a:lin ang="16200000" scaled="0"/>
            <a:tileRec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b" anchorCtr="0"/>
          <a:lstStyle/>
          <a:p>
            <a:pPr algn="r"/>
            <a:r>
              <a:rPr lang="en-GB" sz="1200" dirty="0" smtClean="0">
                <a:solidFill>
                  <a:schemeClr val="tx2"/>
                </a:solidFill>
              </a:rPr>
              <a:t>THREDDS</a:t>
            </a:r>
            <a:endParaRPr lang="en-GB" sz="1200" dirty="0">
              <a:solidFill>
                <a:schemeClr val="tx2"/>
              </a:solidFill>
            </a:endParaRPr>
          </a:p>
        </p:txBody>
      </p:sp>
      <p:sp>
        <p:nvSpPr>
          <p:cNvPr id="9" name="Rounded Rectangle 8"/>
          <p:cNvSpPr/>
          <p:nvPr/>
        </p:nvSpPr>
        <p:spPr>
          <a:xfrm rot="5400000">
            <a:off x="1994691" y="5430245"/>
            <a:ext cx="924857" cy="522767"/>
          </a:xfrm>
          <a:prstGeom prst="roundRect">
            <a:avLst/>
          </a:prstGeom>
          <a:gradFill flip="none" rotWithShape="1">
            <a:gsLst>
              <a:gs pos="0">
                <a:schemeClr val="accent2">
                  <a:shade val="51000"/>
                  <a:satMod val="130000"/>
                  <a:alpha val="29000"/>
                </a:schemeClr>
              </a:gs>
              <a:gs pos="80000">
                <a:schemeClr val="accent2">
                  <a:shade val="93000"/>
                  <a:satMod val="130000"/>
                  <a:alpha val="29000"/>
                </a:schemeClr>
              </a:gs>
              <a:gs pos="100000">
                <a:schemeClr val="accent2">
                  <a:shade val="94000"/>
                  <a:satMod val="135000"/>
                  <a:alpha val="29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1400" dirty="0" smtClean="0">
                <a:solidFill>
                  <a:srgbClr val="000000"/>
                </a:solidFill>
              </a:rPr>
              <a:t>Quality Checker</a:t>
            </a:r>
            <a:endParaRPr lang="en-GB" sz="1400" dirty="0">
              <a:solidFill>
                <a:srgbClr val="000000"/>
              </a:solidFill>
            </a:endParaRPr>
          </a:p>
        </p:txBody>
      </p:sp>
      <p:sp>
        <p:nvSpPr>
          <p:cNvPr id="11" name="Rounded Rectangle 10"/>
          <p:cNvSpPr/>
          <p:nvPr/>
        </p:nvSpPr>
        <p:spPr>
          <a:xfrm rot="5400000">
            <a:off x="3290834" y="5415706"/>
            <a:ext cx="924857" cy="52276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400" dirty="0" smtClean="0">
                <a:solidFill>
                  <a:srgbClr val="000000"/>
                </a:solidFill>
              </a:rPr>
              <a:t>ESG Publisher</a:t>
            </a:r>
            <a:endParaRPr lang="en-GB" sz="1400" dirty="0">
              <a:solidFill>
                <a:srgbClr val="000000"/>
              </a:solidFill>
            </a:endParaRPr>
          </a:p>
        </p:txBody>
      </p:sp>
      <p:sp>
        <p:nvSpPr>
          <p:cNvPr id="12" name="Can 11"/>
          <p:cNvSpPr/>
          <p:nvPr/>
        </p:nvSpPr>
        <p:spPr>
          <a:xfrm>
            <a:off x="4438005" y="5237103"/>
            <a:ext cx="1524873" cy="802175"/>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smtClean="0"/>
              <a:t>CCI Data Archive</a:t>
            </a:r>
            <a:endParaRPr lang="en-GB" dirty="0"/>
          </a:p>
        </p:txBody>
      </p:sp>
      <p:sp>
        <p:nvSpPr>
          <p:cNvPr id="13" name="Rectangle 12"/>
          <p:cNvSpPr/>
          <p:nvPr/>
        </p:nvSpPr>
        <p:spPr>
          <a:xfrm>
            <a:off x="3327840" y="3261832"/>
            <a:ext cx="884120" cy="527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smtClean="0">
                <a:solidFill>
                  <a:schemeClr val="tx1"/>
                </a:solidFill>
              </a:rPr>
              <a:t>ESGF Index Node</a:t>
            </a:r>
            <a:endParaRPr lang="en-GB" sz="1200" dirty="0">
              <a:solidFill>
                <a:schemeClr val="tx1"/>
              </a:solidFill>
            </a:endParaRPr>
          </a:p>
        </p:txBody>
      </p:sp>
      <p:sp>
        <p:nvSpPr>
          <p:cNvPr id="19" name="Rectangle 18"/>
          <p:cNvSpPr/>
          <p:nvPr/>
        </p:nvSpPr>
        <p:spPr>
          <a:xfrm>
            <a:off x="4572000" y="3573016"/>
            <a:ext cx="676294" cy="360040"/>
          </a:xfrm>
          <a:prstGeom prst="rect">
            <a:avLst/>
          </a:prstGeom>
          <a:solidFill>
            <a:schemeClr val="accent2">
              <a:alpha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1200" dirty="0" err="1" smtClean="0"/>
              <a:t>GridFTP</a:t>
            </a:r>
            <a:endParaRPr lang="en-GB" sz="1200" dirty="0"/>
          </a:p>
        </p:txBody>
      </p:sp>
      <p:sp>
        <p:nvSpPr>
          <p:cNvPr id="20" name="Rectangle 19"/>
          <p:cNvSpPr/>
          <p:nvPr/>
        </p:nvSpPr>
        <p:spPr>
          <a:xfrm>
            <a:off x="8062382" y="3573016"/>
            <a:ext cx="542066" cy="371318"/>
          </a:xfrm>
          <a:prstGeom prst="rect">
            <a:avLst/>
          </a:prstGeom>
          <a:gradFill flip="none" rotWithShape="1">
            <a:gsLst>
              <a:gs pos="0">
                <a:schemeClr val="accent2">
                  <a:tint val="100000"/>
                  <a:shade val="100000"/>
                  <a:satMod val="130000"/>
                  <a:alpha val="80000"/>
                </a:schemeClr>
              </a:gs>
              <a:gs pos="100000">
                <a:schemeClr val="accent2">
                  <a:tint val="50000"/>
                  <a:shade val="100000"/>
                  <a:satMod val="350000"/>
                  <a:alpha val="80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1200" dirty="0" smtClean="0"/>
              <a:t>FTP</a:t>
            </a:r>
            <a:endParaRPr lang="en-GB" sz="1200" dirty="0"/>
          </a:p>
        </p:txBody>
      </p:sp>
      <p:sp>
        <p:nvSpPr>
          <p:cNvPr id="21" name="Rectangle 20"/>
          <p:cNvSpPr/>
          <p:nvPr/>
        </p:nvSpPr>
        <p:spPr>
          <a:xfrm>
            <a:off x="6543543" y="3580253"/>
            <a:ext cx="488045" cy="368948"/>
          </a:xfrm>
          <a:prstGeom prst="rect">
            <a:avLst/>
          </a:prstGeom>
          <a:gradFill flip="none" rotWithShape="1">
            <a:gsLst>
              <a:gs pos="0">
                <a:schemeClr val="accent6">
                  <a:tint val="100000"/>
                  <a:shade val="100000"/>
                  <a:satMod val="130000"/>
                  <a:alpha val="60000"/>
                </a:schemeClr>
              </a:gs>
              <a:gs pos="100000">
                <a:schemeClr val="accent6">
                  <a:tint val="50000"/>
                  <a:shade val="100000"/>
                  <a:satMod val="350000"/>
                  <a:alpha val="60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1200" dirty="0" smtClean="0"/>
              <a:t>WCS</a:t>
            </a:r>
            <a:endParaRPr lang="en-GB" sz="1200" dirty="0"/>
          </a:p>
        </p:txBody>
      </p:sp>
      <p:sp>
        <p:nvSpPr>
          <p:cNvPr id="22" name="Rectangle 21"/>
          <p:cNvSpPr/>
          <p:nvPr/>
        </p:nvSpPr>
        <p:spPr>
          <a:xfrm>
            <a:off x="7198885" y="3580253"/>
            <a:ext cx="556379" cy="368948"/>
          </a:xfrm>
          <a:prstGeom prst="rect">
            <a:avLst/>
          </a:prstGeom>
          <a:gradFill flip="none" rotWithShape="1">
            <a:gsLst>
              <a:gs pos="0">
                <a:schemeClr val="accent6">
                  <a:tint val="100000"/>
                  <a:shade val="100000"/>
                  <a:satMod val="130000"/>
                  <a:alpha val="60000"/>
                </a:schemeClr>
              </a:gs>
              <a:gs pos="100000">
                <a:schemeClr val="accent6">
                  <a:tint val="50000"/>
                  <a:shade val="100000"/>
                  <a:satMod val="350000"/>
                  <a:alpha val="60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1200" dirty="0" smtClean="0"/>
              <a:t>WMS</a:t>
            </a:r>
            <a:endParaRPr lang="en-GB" sz="1200" dirty="0"/>
          </a:p>
        </p:txBody>
      </p:sp>
      <p:sp>
        <p:nvSpPr>
          <p:cNvPr id="24" name="Rectangle 23"/>
          <p:cNvSpPr/>
          <p:nvPr/>
        </p:nvSpPr>
        <p:spPr>
          <a:xfrm>
            <a:off x="5436096" y="3577883"/>
            <a:ext cx="844145" cy="362410"/>
          </a:xfrm>
          <a:prstGeom prst="rect">
            <a:avLst/>
          </a:prstGeom>
          <a:gradFill flip="none" rotWithShape="1">
            <a:gsLst>
              <a:gs pos="0">
                <a:schemeClr val="accent6">
                  <a:tint val="100000"/>
                  <a:shade val="100000"/>
                  <a:satMod val="130000"/>
                  <a:alpha val="60000"/>
                </a:schemeClr>
              </a:gs>
              <a:gs pos="100000">
                <a:schemeClr val="accent6">
                  <a:tint val="50000"/>
                  <a:shade val="100000"/>
                  <a:satMod val="350000"/>
                  <a:alpha val="60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1200" dirty="0" err="1" smtClean="0"/>
              <a:t>OPeNDAP</a:t>
            </a:r>
            <a:endParaRPr lang="en-GB" sz="1200" dirty="0"/>
          </a:p>
        </p:txBody>
      </p:sp>
      <p:sp>
        <p:nvSpPr>
          <p:cNvPr id="26" name="Up Arrow 25"/>
          <p:cNvSpPr/>
          <p:nvPr/>
        </p:nvSpPr>
        <p:spPr>
          <a:xfrm rot="1597966">
            <a:off x="5689183" y="4763167"/>
            <a:ext cx="388202" cy="443416"/>
          </a:xfrm>
          <a:prstGeom prst="up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Up Arrow 26"/>
          <p:cNvSpPr/>
          <p:nvPr/>
        </p:nvSpPr>
        <p:spPr>
          <a:xfrm>
            <a:off x="5020207" y="4741292"/>
            <a:ext cx="388202" cy="537611"/>
          </a:xfrm>
          <a:prstGeom prst="up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ounded Rectangle 27"/>
          <p:cNvSpPr/>
          <p:nvPr/>
        </p:nvSpPr>
        <p:spPr>
          <a:xfrm>
            <a:off x="2672689" y="2354456"/>
            <a:ext cx="1007671" cy="4810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t>Web Presence</a:t>
            </a:r>
            <a:endParaRPr lang="en-GB" sz="1400" dirty="0"/>
          </a:p>
        </p:txBody>
      </p:sp>
      <p:pic>
        <p:nvPicPr>
          <p:cNvPr id="30" name="Picture 29" descr="user-man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3946" y="2167378"/>
            <a:ext cx="379691" cy="339125"/>
          </a:xfrm>
          <a:prstGeom prst="rect">
            <a:avLst/>
          </a:prstGeom>
        </p:spPr>
      </p:pic>
      <p:pic>
        <p:nvPicPr>
          <p:cNvPr id="31" name="Picture 30" descr="user-woman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223441" y="2167378"/>
            <a:ext cx="375009" cy="334943"/>
          </a:xfrm>
          <a:prstGeom prst="rect">
            <a:avLst/>
          </a:prstGeom>
        </p:spPr>
      </p:pic>
      <p:pic>
        <p:nvPicPr>
          <p:cNvPr id="32" name="Picture 31" descr="user-woma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748269" y="1484784"/>
            <a:ext cx="379691" cy="339125"/>
          </a:xfrm>
          <a:prstGeom prst="rect">
            <a:avLst/>
          </a:prstGeom>
        </p:spPr>
      </p:pic>
      <p:sp>
        <p:nvSpPr>
          <p:cNvPr id="33" name="Up-Down Arrow 32"/>
          <p:cNvSpPr/>
          <p:nvPr/>
        </p:nvSpPr>
        <p:spPr>
          <a:xfrm>
            <a:off x="7997643" y="2442260"/>
            <a:ext cx="379691" cy="579914"/>
          </a:xfrm>
          <a:prstGeom prst="upDown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Up-Down Arrow 33"/>
          <p:cNvSpPr/>
          <p:nvPr/>
        </p:nvSpPr>
        <p:spPr>
          <a:xfrm>
            <a:off x="6808797" y="2442260"/>
            <a:ext cx="379691" cy="579914"/>
          </a:xfrm>
          <a:prstGeom prst="upDown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Up-Down Arrow 34"/>
          <p:cNvSpPr/>
          <p:nvPr/>
        </p:nvSpPr>
        <p:spPr>
          <a:xfrm>
            <a:off x="4431105" y="2442260"/>
            <a:ext cx="379691" cy="579914"/>
          </a:xfrm>
          <a:prstGeom prst="upDown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Up-Down Arrow 35"/>
          <p:cNvSpPr/>
          <p:nvPr/>
        </p:nvSpPr>
        <p:spPr>
          <a:xfrm>
            <a:off x="5619951" y="2442260"/>
            <a:ext cx="379691" cy="579914"/>
          </a:xfrm>
          <a:prstGeom prst="upDown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Up-Down Arrow 36"/>
          <p:cNvSpPr/>
          <p:nvPr/>
        </p:nvSpPr>
        <p:spPr>
          <a:xfrm>
            <a:off x="3036301" y="1844824"/>
            <a:ext cx="379691" cy="579914"/>
          </a:xfrm>
          <a:prstGeom prst="upDown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8" name="Picture 37"/>
          <p:cNvPicPr>
            <a:picLocks noChangeAspect="1"/>
          </p:cNvPicPr>
          <p:nvPr/>
        </p:nvPicPr>
        <p:blipFill>
          <a:blip r:embed="rId5"/>
          <a:stretch>
            <a:fillRect/>
          </a:stretch>
        </p:blipFill>
        <p:spPr>
          <a:xfrm>
            <a:off x="7269769" y="1965712"/>
            <a:ext cx="672365" cy="663277"/>
          </a:xfrm>
          <a:prstGeom prst="rect">
            <a:avLst/>
          </a:prstGeom>
        </p:spPr>
      </p:pic>
      <p:sp>
        <p:nvSpPr>
          <p:cNvPr id="40" name="Right Arrow 39"/>
          <p:cNvSpPr/>
          <p:nvPr/>
        </p:nvSpPr>
        <p:spPr>
          <a:xfrm>
            <a:off x="3009905" y="5556366"/>
            <a:ext cx="265951" cy="269317"/>
          </a:xfrm>
          <a:prstGeom prst="right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Right Arrow 41"/>
          <p:cNvSpPr/>
          <p:nvPr/>
        </p:nvSpPr>
        <p:spPr>
          <a:xfrm>
            <a:off x="4090025" y="5556366"/>
            <a:ext cx="265951" cy="269317"/>
          </a:xfrm>
          <a:prstGeom prst="right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3" name="Picture 42" descr="user-man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475656" y="5661248"/>
            <a:ext cx="379691" cy="339125"/>
          </a:xfrm>
          <a:prstGeom prst="rect">
            <a:avLst/>
          </a:prstGeom>
        </p:spPr>
      </p:pic>
      <p:sp>
        <p:nvSpPr>
          <p:cNvPr id="45" name="TextBox 44"/>
          <p:cNvSpPr txBox="1"/>
          <p:nvPr/>
        </p:nvSpPr>
        <p:spPr>
          <a:xfrm rot="16200000">
            <a:off x="-525084" y="5280278"/>
            <a:ext cx="1418045" cy="307777"/>
          </a:xfrm>
          <a:prstGeom prst="rect">
            <a:avLst/>
          </a:prstGeom>
          <a:noFill/>
        </p:spPr>
        <p:txBody>
          <a:bodyPr wrap="square" rtlCol="0">
            <a:spAutoFit/>
          </a:bodyPr>
          <a:lstStyle/>
          <a:p>
            <a:r>
              <a:rPr lang="en-GB" sz="1400" dirty="0" smtClean="0"/>
              <a:t>Data ingest</a:t>
            </a:r>
            <a:endParaRPr lang="en-GB" sz="1400" dirty="0"/>
          </a:p>
        </p:txBody>
      </p:sp>
      <p:sp>
        <p:nvSpPr>
          <p:cNvPr id="47" name="TextBox 46"/>
          <p:cNvSpPr txBox="1"/>
          <p:nvPr/>
        </p:nvSpPr>
        <p:spPr>
          <a:xfrm>
            <a:off x="5220072" y="1838515"/>
            <a:ext cx="1939103" cy="215405"/>
          </a:xfrm>
          <a:prstGeom prst="rect">
            <a:avLst/>
          </a:prstGeom>
          <a:noFill/>
        </p:spPr>
        <p:txBody>
          <a:bodyPr wrap="none" rtlCol="0">
            <a:spAutoFit/>
          </a:bodyPr>
          <a:lstStyle/>
          <a:p>
            <a:r>
              <a:rPr lang="en-GB" sz="1200" dirty="0" smtClean="0"/>
              <a:t>Data download for user community</a:t>
            </a:r>
            <a:endParaRPr lang="en-GB" sz="1200" dirty="0"/>
          </a:p>
        </p:txBody>
      </p:sp>
      <p:sp>
        <p:nvSpPr>
          <p:cNvPr id="53" name="Up Arrow 52"/>
          <p:cNvSpPr/>
          <p:nvPr/>
        </p:nvSpPr>
        <p:spPr>
          <a:xfrm>
            <a:off x="3604814" y="3645024"/>
            <a:ext cx="308954" cy="1603463"/>
          </a:xfrm>
          <a:prstGeom prst="up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TextBox 53"/>
          <p:cNvSpPr txBox="1"/>
          <p:nvPr/>
        </p:nvSpPr>
        <p:spPr>
          <a:xfrm rot="16200000">
            <a:off x="-466249" y="4209680"/>
            <a:ext cx="1515820" cy="523220"/>
          </a:xfrm>
          <a:prstGeom prst="rect">
            <a:avLst/>
          </a:prstGeom>
          <a:noFill/>
        </p:spPr>
        <p:txBody>
          <a:bodyPr wrap="square" rtlCol="0">
            <a:spAutoFit/>
          </a:bodyPr>
          <a:lstStyle/>
          <a:p>
            <a:pPr algn="ctr"/>
            <a:r>
              <a:rPr lang="en-GB" sz="1400" dirty="0" smtClean="0"/>
              <a:t>Catalogue Generation</a:t>
            </a:r>
            <a:endParaRPr lang="en-GB" sz="1400" dirty="0"/>
          </a:p>
        </p:txBody>
      </p:sp>
      <p:sp>
        <p:nvSpPr>
          <p:cNvPr id="59" name="TextBox 58"/>
          <p:cNvSpPr txBox="1"/>
          <p:nvPr/>
        </p:nvSpPr>
        <p:spPr>
          <a:xfrm rot="16200000">
            <a:off x="-205865" y="3173920"/>
            <a:ext cx="995051" cy="523220"/>
          </a:xfrm>
          <a:prstGeom prst="rect">
            <a:avLst/>
          </a:prstGeom>
          <a:noFill/>
        </p:spPr>
        <p:txBody>
          <a:bodyPr wrap="square" rtlCol="0">
            <a:spAutoFit/>
          </a:bodyPr>
          <a:lstStyle/>
          <a:p>
            <a:pPr algn="ctr"/>
            <a:r>
              <a:rPr lang="en-GB" sz="1400" dirty="0" smtClean="0"/>
              <a:t>Search services</a:t>
            </a:r>
            <a:endParaRPr lang="en-GB" sz="1400" dirty="0"/>
          </a:p>
        </p:txBody>
      </p:sp>
      <p:sp>
        <p:nvSpPr>
          <p:cNvPr id="60" name="Up Arrow 59"/>
          <p:cNvSpPr/>
          <p:nvPr/>
        </p:nvSpPr>
        <p:spPr>
          <a:xfrm rot="20027798">
            <a:off x="4410750" y="4776061"/>
            <a:ext cx="388202" cy="443416"/>
          </a:xfrm>
          <a:prstGeom prst="up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 name="TextBox 62"/>
          <p:cNvSpPr txBox="1"/>
          <p:nvPr/>
        </p:nvSpPr>
        <p:spPr>
          <a:xfrm>
            <a:off x="3108309" y="1412776"/>
            <a:ext cx="1967747" cy="461665"/>
          </a:xfrm>
          <a:prstGeom prst="rect">
            <a:avLst/>
          </a:prstGeom>
          <a:noFill/>
        </p:spPr>
        <p:txBody>
          <a:bodyPr wrap="square" rtlCol="0">
            <a:spAutoFit/>
          </a:bodyPr>
          <a:lstStyle/>
          <a:p>
            <a:r>
              <a:rPr lang="en-GB" sz="1200" dirty="0" smtClean="0"/>
              <a:t>Data discovery and other user services</a:t>
            </a:r>
            <a:endParaRPr lang="en-GB" sz="1200" dirty="0"/>
          </a:p>
        </p:txBody>
      </p:sp>
      <p:grpSp>
        <p:nvGrpSpPr>
          <p:cNvPr id="3" name="Group 2"/>
          <p:cNvGrpSpPr/>
          <p:nvPr/>
        </p:nvGrpSpPr>
        <p:grpSpPr>
          <a:xfrm>
            <a:off x="1979712" y="2774245"/>
            <a:ext cx="1008112" cy="2469407"/>
            <a:chOff x="1979712" y="2774245"/>
            <a:chExt cx="1008112" cy="2469407"/>
          </a:xfrm>
        </p:grpSpPr>
        <p:sp>
          <p:nvSpPr>
            <p:cNvPr id="49" name="Snip Single Corner Rectangle 48"/>
            <p:cNvSpPr/>
            <p:nvPr/>
          </p:nvSpPr>
          <p:spPr>
            <a:xfrm>
              <a:off x="1979712" y="3933057"/>
              <a:ext cx="1008112" cy="480286"/>
            </a:xfrm>
            <a:prstGeom prst="snip1Rect">
              <a:avLst/>
            </a:prstGeom>
            <a:gradFill flip="none" rotWithShape="1">
              <a:gsLst>
                <a:gs pos="0">
                  <a:schemeClr val="accent5">
                    <a:tint val="100000"/>
                    <a:shade val="100000"/>
                    <a:satMod val="130000"/>
                    <a:alpha val="43000"/>
                  </a:schemeClr>
                </a:gs>
                <a:gs pos="100000">
                  <a:schemeClr val="accent5">
                    <a:tint val="50000"/>
                    <a:shade val="100000"/>
                    <a:satMod val="350000"/>
                    <a:alpha val="43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1200" dirty="0" smtClean="0">
                  <a:solidFill>
                    <a:srgbClr val="000000"/>
                  </a:solidFill>
                </a:rPr>
                <a:t>ISO19115 Catalogue</a:t>
              </a:r>
              <a:endParaRPr lang="en-GB" sz="1200" dirty="0">
                <a:solidFill>
                  <a:srgbClr val="000000"/>
                </a:solidFill>
              </a:endParaRPr>
            </a:p>
          </p:txBody>
        </p:sp>
        <p:sp>
          <p:nvSpPr>
            <p:cNvPr id="48" name="Rectangle 47"/>
            <p:cNvSpPr/>
            <p:nvPr/>
          </p:nvSpPr>
          <p:spPr>
            <a:xfrm>
              <a:off x="2067208" y="3259654"/>
              <a:ext cx="792088" cy="500591"/>
            </a:xfrm>
            <a:prstGeom prst="rect">
              <a:avLst/>
            </a:prstGeom>
            <a:solidFill>
              <a:schemeClr val="accent4">
                <a:alpha val="6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200" dirty="0" smtClean="0">
                  <a:solidFill>
                    <a:schemeClr val="tx1"/>
                  </a:solidFill>
                </a:rPr>
                <a:t>OGC CSW</a:t>
              </a:r>
              <a:endParaRPr lang="en-GB" sz="1200" dirty="0">
                <a:solidFill>
                  <a:schemeClr val="tx1"/>
                </a:solidFill>
              </a:endParaRPr>
            </a:p>
          </p:txBody>
        </p:sp>
        <p:sp>
          <p:nvSpPr>
            <p:cNvPr id="50" name="Up Arrow 49"/>
            <p:cNvSpPr/>
            <p:nvPr/>
          </p:nvSpPr>
          <p:spPr>
            <a:xfrm rot="2249069">
              <a:off x="2483711" y="2774245"/>
              <a:ext cx="258529" cy="401520"/>
            </a:xfrm>
            <a:prstGeom prst="up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smtClean="0"/>
            </a:p>
            <a:p>
              <a:pPr algn="ctr"/>
              <a:endParaRPr lang="en-GB" dirty="0"/>
            </a:p>
            <a:p>
              <a:pPr algn="ctr"/>
              <a:endParaRPr lang="en-GB" dirty="0"/>
            </a:p>
          </p:txBody>
        </p:sp>
        <p:sp>
          <p:nvSpPr>
            <p:cNvPr id="51" name="Up Arrow 50"/>
            <p:cNvSpPr/>
            <p:nvPr/>
          </p:nvSpPr>
          <p:spPr>
            <a:xfrm>
              <a:off x="2350534" y="3615184"/>
              <a:ext cx="258529" cy="402441"/>
            </a:xfrm>
            <a:prstGeom prst="up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smtClean="0"/>
            </a:p>
            <a:p>
              <a:pPr algn="ctr"/>
              <a:endParaRPr lang="en-GB" dirty="0"/>
            </a:p>
          </p:txBody>
        </p:sp>
        <p:sp>
          <p:nvSpPr>
            <p:cNvPr id="58" name="Rounded Rectangle 57"/>
            <p:cNvSpPr/>
            <p:nvPr/>
          </p:nvSpPr>
          <p:spPr>
            <a:xfrm>
              <a:off x="1979712" y="4619331"/>
              <a:ext cx="990459" cy="393845"/>
            </a:xfrm>
            <a:prstGeom prst="roundRect">
              <a:avLst/>
            </a:prstGeom>
            <a:gradFill flip="none" rotWithShape="1">
              <a:gsLst>
                <a:gs pos="0">
                  <a:schemeClr val="accent5">
                    <a:tint val="100000"/>
                    <a:shade val="100000"/>
                    <a:satMod val="130000"/>
                    <a:alpha val="79000"/>
                  </a:schemeClr>
                </a:gs>
                <a:gs pos="100000">
                  <a:schemeClr val="accent5">
                    <a:tint val="50000"/>
                    <a:shade val="100000"/>
                    <a:satMod val="350000"/>
                    <a:alpha val="79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1400" dirty="0" smtClean="0">
                  <a:solidFill>
                    <a:srgbClr val="000000"/>
                  </a:solidFill>
                </a:rPr>
                <a:t>Create ISO Records</a:t>
              </a:r>
              <a:endParaRPr lang="en-GB" sz="1400" dirty="0">
                <a:solidFill>
                  <a:srgbClr val="000000"/>
                </a:solidFill>
              </a:endParaRPr>
            </a:p>
          </p:txBody>
        </p:sp>
        <p:sp>
          <p:nvSpPr>
            <p:cNvPr id="61" name="Up Arrow 60"/>
            <p:cNvSpPr/>
            <p:nvPr/>
          </p:nvSpPr>
          <p:spPr>
            <a:xfrm>
              <a:off x="2343585" y="4342332"/>
              <a:ext cx="265479" cy="302484"/>
            </a:xfrm>
            <a:prstGeom prst="up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smtClean="0"/>
            </a:p>
            <a:p>
              <a:pPr algn="ctr"/>
              <a:endParaRPr lang="en-GB" dirty="0"/>
            </a:p>
          </p:txBody>
        </p:sp>
        <p:sp>
          <p:nvSpPr>
            <p:cNvPr id="66" name="Up Arrow 65"/>
            <p:cNvSpPr/>
            <p:nvPr/>
          </p:nvSpPr>
          <p:spPr>
            <a:xfrm>
              <a:off x="2339752" y="4941168"/>
              <a:ext cx="265479" cy="302484"/>
            </a:xfrm>
            <a:prstGeom prst="up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smtClean="0"/>
            </a:p>
            <a:p>
              <a:pPr algn="ctr"/>
              <a:endParaRPr lang="en-GB" dirty="0"/>
            </a:p>
          </p:txBody>
        </p:sp>
      </p:grpSp>
      <p:sp>
        <p:nvSpPr>
          <p:cNvPr id="67" name="Up Arrow 66"/>
          <p:cNvSpPr/>
          <p:nvPr/>
        </p:nvSpPr>
        <p:spPr>
          <a:xfrm rot="19350931" flipH="1">
            <a:off x="3546386" y="2818139"/>
            <a:ext cx="258529" cy="401520"/>
          </a:xfrm>
          <a:prstGeom prst="up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smtClean="0"/>
          </a:p>
          <a:p>
            <a:pPr algn="ctr"/>
            <a:endParaRPr lang="en-GB" dirty="0"/>
          </a:p>
          <a:p>
            <a:pPr algn="ctr"/>
            <a:endParaRPr lang="en-GB" dirty="0"/>
          </a:p>
        </p:txBody>
      </p:sp>
      <p:sp>
        <p:nvSpPr>
          <p:cNvPr id="68" name="Right Arrow 67"/>
          <p:cNvSpPr/>
          <p:nvPr/>
        </p:nvSpPr>
        <p:spPr>
          <a:xfrm>
            <a:off x="1857777" y="5556366"/>
            <a:ext cx="265951" cy="269317"/>
          </a:xfrm>
          <a:prstGeom prst="rightArrow">
            <a:avLst/>
          </a:prstGeom>
          <a:gradFill flip="none" rotWithShape="1">
            <a:gsLst>
              <a:gs pos="0">
                <a:schemeClr val="accent1">
                  <a:shade val="51000"/>
                  <a:satMod val="130000"/>
                  <a:alpha val="58000"/>
                </a:schemeClr>
              </a:gs>
              <a:gs pos="80000">
                <a:schemeClr val="accent1">
                  <a:shade val="93000"/>
                  <a:satMod val="130000"/>
                  <a:alpha val="58000"/>
                </a:schemeClr>
              </a:gs>
              <a:gs pos="100000">
                <a:schemeClr val="accent1">
                  <a:shade val="94000"/>
                  <a:satMod val="135000"/>
                  <a:alpha val="5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 name="TextBox 68"/>
          <p:cNvSpPr txBox="1"/>
          <p:nvPr/>
        </p:nvSpPr>
        <p:spPr>
          <a:xfrm rot="16200000">
            <a:off x="-200419" y="2165808"/>
            <a:ext cx="995051" cy="523220"/>
          </a:xfrm>
          <a:prstGeom prst="rect">
            <a:avLst/>
          </a:prstGeom>
          <a:noFill/>
        </p:spPr>
        <p:txBody>
          <a:bodyPr wrap="square" rtlCol="0">
            <a:spAutoFit/>
          </a:bodyPr>
          <a:lstStyle/>
          <a:p>
            <a:pPr algn="ctr"/>
            <a:r>
              <a:rPr lang="en-GB" sz="1400" dirty="0" smtClean="0"/>
              <a:t>User Interface</a:t>
            </a:r>
            <a:endParaRPr lang="en-GB" sz="1400" dirty="0"/>
          </a:p>
        </p:txBody>
      </p:sp>
      <p:sp>
        <p:nvSpPr>
          <p:cNvPr id="52" name="TextBox 51"/>
          <p:cNvSpPr txBox="1"/>
          <p:nvPr/>
        </p:nvSpPr>
        <p:spPr>
          <a:xfrm>
            <a:off x="3131840" y="3802198"/>
            <a:ext cx="1293126" cy="276999"/>
          </a:xfrm>
          <a:prstGeom prst="rect">
            <a:avLst/>
          </a:prstGeom>
          <a:noFill/>
        </p:spPr>
        <p:txBody>
          <a:bodyPr wrap="square" rtlCol="0">
            <a:spAutoFit/>
          </a:bodyPr>
          <a:lstStyle/>
          <a:p>
            <a:r>
              <a:rPr lang="en-GB" sz="1200" dirty="0" smtClean="0"/>
              <a:t>Create </a:t>
            </a:r>
            <a:r>
              <a:rPr lang="en-GB" sz="1200" dirty="0" err="1" smtClean="0"/>
              <a:t>Solr</a:t>
            </a:r>
            <a:r>
              <a:rPr lang="en-GB" sz="1200" dirty="0" smtClean="0"/>
              <a:t> Index</a:t>
            </a:r>
            <a:endParaRPr lang="en-GB" sz="1200" dirty="0"/>
          </a:p>
        </p:txBody>
      </p:sp>
      <p:sp>
        <p:nvSpPr>
          <p:cNvPr id="57" name="TextBox 56"/>
          <p:cNvSpPr txBox="1"/>
          <p:nvPr/>
        </p:nvSpPr>
        <p:spPr>
          <a:xfrm>
            <a:off x="1691680" y="2852936"/>
            <a:ext cx="2729834" cy="276999"/>
          </a:xfrm>
          <a:prstGeom prst="rect">
            <a:avLst/>
          </a:prstGeom>
          <a:noFill/>
        </p:spPr>
        <p:txBody>
          <a:bodyPr wrap="none" rtlCol="0">
            <a:spAutoFit/>
          </a:bodyPr>
          <a:lstStyle/>
          <a:p>
            <a:r>
              <a:rPr lang="en-GB" sz="1200" b="1" dirty="0" smtClean="0"/>
              <a:t>Consumed by web user search interface</a:t>
            </a:r>
            <a:endParaRPr lang="en-GB" sz="1200" b="1" dirty="0"/>
          </a:p>
        </p:txBody>
      </p:sp>
      <p:grpSp>
        <p:nvGrpSpPr>
          <p:cNvPr id="4" name="Group 3"/>
          <p:cNvGrpSpPr/>
          <p:nvPr/>
        </p:nvGrpSpPr>
        <p:grpSpPr>
          <a:xfrm>
            <a:off x="539552" y="1628800"/>
            <a:ext cx="2160240" cy="4176464"/>
            <a:chOff x="539552" y="1628800"/>
            <a:chExt cx="2160240" cy="4176464"/>
          </a:xfrm>
        </p:grpSpPr>
        <p:sp>
          <p:nvSpPr>
            <p:cNvPr id="74" name="TextBox 73"/>
            <p:cNvSpPr txBox="1"/>
            <p:nvPr/>
          </p:nvSpPr>
          <p:spPr>
            <a:xfrm>
              <a:off x="539552" y="4420269"/>
              <a:ext cx="1152128" cy="1384995"/>
            </a:xfrm>
            <a:prstGeom prst="rect">
              <a:avLst/>
            </a:prstGeom>
            <a:noFill/>
          </p:spPr>
          <p:txBody>
            <a:bodyPr wrap="square" rtlCol="0">
              <a:spAutoFit/>
            </a:bodyPr>
            <a:lstStyle/>
            <a:p>
              <a:r>
                <a:rPr lang="en-GB" sz="1200" b="1" dirty="0" smtClean="0"/>
                <a:t>Single point of reference for CCI DRS.  </a:t>
              </a:r>
            </a:p>
            <a:p>
              <a:endParaRPr lang="en-GB" sz="1200" b="1" dirty="0"/>
            </a:p>
            <a:p>
              <a:r>
                <a:rPr lang="en-GB" sz="1200" b="1" dirty="0" smtClean="0"/>
                <a:t>DRS is defined with SKOS and OWL classes</a:t>
              </a:r>
              <a:endParaRPr lang="en-GB" sz="1200" b="1" dirty="0"/>
            </a:p>
          </p:txBody>
        </p:sp>
        <p:sp>
          <p:nvSpPr>
            <p:cNvPr id="70" name="Snip Diagonal Corner Rectangle 69"/>
            <p:cNvSpPr/>
            <p:nvPr/>
          </p:nvSpPr>
          <p:spPr>
            <a:xfrm>
              <a:off x="755576" y="3861048"/>
              <a:ext cx="1008112" cy="576064"/>
            </a:xfrm>
            <a:prstGeom prst="snip2Diag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t>Vocabulary Server</a:t>
              </a:r>
              <a:endParaRPr lang="en-US" sz="1200" dirty="0"/>
            </a:p>
          </p:txBody>
        </p:sp>
        <p:sp>
          <p:nvSpPr>
            <p:cNvPr id="73" name="TextBox 72"/>
            <p:cNvSpPr txBox="1"/>
            <p:nvPr/>
          </p:nvSpPr>
          <p:spPr>
            <a:xfrm>
              <a:off x="683568" y="1628800"/>
              <a:ext cx="1944216" cy="830997"/>
            </a:xfrm>
            <a:prstGeom prst="rect">
              <a:avLst/>
            </a:prstGeom>
            <a:noFill/>
          </p:spPr>
          <p:txBody>
            <a:bodyPr wrap="square" rtlCol="0">
              <a:spAutoFit/>
            </a:bodyPr>
            <a:lstStyle/>
            <a:p>
              <a:r>
                <a:rPr lang="en-GB" sz="1200" b="1" dirty="0" smtClean="0"/>
                <a:t>ISO Records are tagged with appropriate DRS terms to link CSW and ESGF search results</a:t>
              </a:r>
              <a:endParaRPr lang="en-GB" sz="1200" b="1" dirty="0"/>
            </a:p>
          </p:txBody>
        </p:sp>
        <p:sp>
          <p:nvSpPr>
            <p:cNvPr id="76" name="Up Arrow 75"/>
            <p:cNvSpPr/>
            <p:nvPr/>
          </p:nvSpPr>
          <p:spPr>
            <a:xfrm rot="19413673">
              <a:off x="1728186" y="4580113"/>
              <a:ext cx="258529" cy="843802"/>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smtClean="0"/>
            </a:p>
            <a:p>
              <a:pPr algn="ctr"/>
              <a:endParaRPr lang="en-GB" dirty="0"/>
            </a:p>
          </p:txBody>
        </p:sp>
        <p:sp>
          <p:nvSpPr>
            <p:cNvPr id="77" name="Bent Arrow 76"/>
            <p:cNvSpPr/>
            <p:nvPr/>
          </p:nvSpPr>
          <p:spPr>
            <a:xfrm rot="16200000" flipH="1">
              <a:off x="1169621" y="2546902"/>
              <a:ext cx="1188132" cy="1296144"/>
            </a:xfrm>
            <a:prstGeom prst="bentArrow">
              <a:avLst>
                <a:gd name="adj1" fmla="val 12019"/>
                <a:gd name="adj2" fmla="val 11236"/>
                <a:gd name="adj3" fmla="val 14501"/>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78" name="TextBox 77"/>
            <p:cNvSpPr txBox="1"/>
            <p:nvPr/>
          </p:nvSpPr>
          <p:spPr>
            <a:xfrm>
              <a:off x="732045" y="3296017"/>
              <a:ext cx="1967747" cy="276999"/>
            </a:xfrm>
            <a:prstGeom prst="rect">
              <a:avLst/>
            </a:prstGeom>
            <a:noFill/>
          </p:spPr>
          <p:txBody>
            <a:bodyPr wrap="square" rtlCol="0">
              <a:spAutoFit/>
            </a:bodyPr>
            <a:lstStyle/>
            <a:p>
              <a:r>
                <a:rPr lang="en-GB" sz="1200" dirty="0" smtClean="0"/>
                <a:t>SPARQL Interface</a:t>
              </a:r>
              <a:endParaRPr lang="en-GB" sz="1200" dirty="0"/>
            </a:p>
          </p:txBody>
        </p:sp>
      </p:grpSp>
    </p:spTree>
    <p:extLst>
      <p:ext uri="{BB962C8B-B14F-4D97-AF65-F5344CB8AC3E}">
        <p14:creationId xmlns:p14="http://schemas.microsoft.com/office/powerpoint/2010/main" val="14219400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smtClean="0"/>
              <a:t>CCI Open Data Portal: </a:t>
            </a:r>
            <a:br>
              <a:rPr lang="en-US" dirty="0" smtClean="0"/>
            </a:br>
            <a:r>
              <a:rPr lang="en-US" dirty="0" smtClean="0"/>
              <a:t>DRS Ontology</a:t>
            </a:r>
            <a:endParaRPr lang="en-US" dirty="0"/>
          </a:p>
        </p:txBody>
      </p:sp>
      <p:sp>
        <p:nvSpPr>
          <p:cNvPr id="6" name="Content Placeholder 5"/>
          <p:cNvSpPr>
            <a:spLocks noGrp="1"/>
          </p:cNvSpPr>
          <p:nvPr>
            <p:ph sz="half" idx="2"/>
          </p:nvPr>
        </p:nvSpPr>
        <p:spPr>
          <a:xfrm>
            <a:off x="5436096" y="1600200"/>
            <a:ext cx="3250704" cy="4525963"/>
          </a:xfrm>
        </p:spPr>
        <p:txBody>
          <a:bodyPr>
            <a:normAutofit fontScale="77500" lnSpcReduction="20000"/>
          </a:bodyPr>
          <a:lstStyle/>
          <a:p>
            <a:r>
              <a:rPr lang="en-US" dirty="0" smtClean="0"/>
              <a:t>Specifies DRS vocabulary for the CCI project</a:t>
            </a:r>
          </a:p>
          <a:p>
            <a:r>
              <a:rPr lang="en-US" dirty="0" smtClean="0"/>
              <a:t>Could be applied to other ESGF projects</a:t>
            </a:r>
          </a:p>
          <a:p>
            <a:pPr lvl="1"/>
            <a:r>
              <a:rPr lang="en-US" dirty="0" smtClean="0"/>
              <a:t>Some terms are common to CMIP5 such as </a:t>
            </a:r>
            <a:r>
              <a:rPr lang="en-US" i="1" dirty="0" err="1" smtClean="0"/>
              <a:t>organisation</a:t>
            </a:r>
            <a:r>
              <a:rPr lang="en-US" dirty="0" smtClean="0"/>
              <a:t> and </a:t>
            </a:r>
            <a:r>
              <a:rPr lang="en-US" i="1" dirty="0" smtClean="0"/>
              <a:t>frequency</a:t>
            </a:r>
          </a:p>
          <a:p>
            <a:pPr lvl="1"/>
            <a:r>
              <a:rPr lang="en-US" dirty="0" smtClean="0"/>
              <a:t>Specific terms are added for CCI such as </a:t>
            </a:r>
            <a:r>
              <a:rPr lang="en-US" i="1" dirty="0" smtClean="0"/>
              <a:t>Essential Climate Variable</a:t>
            </a:r>
          </a:p>
          <a:p>
            <a:r>
              <a:rPr lang="en-US" dirty="0" smtClean="0"/>
              <a:t>SKOS allows expression of relationships with similar terms</a:t>
            </a:r>
            <a:endParaRPr lang="en-US" dirty="0"/>
          </a:p>
        </p:txBody>
      </p:sp>
      <p:pic>
        <p:nvPicPr>
          <p:cNvPr id="4" name="Picture 3"/>
          <p:cNvPicPr>
            <a:picLocks noChangeAspect="1"/>
          </p:cNvPicPr>
          <p:nvPr/>
        </p:nvPicPr>
        <p:blipFill>
          <a:blip r:embed="rId2"/>
          <a:stretch>
            <a:fillRect/>
          </a:stretch>
        </p:blipFill>
        <p:spPr>
          <a:xfrm>
            <a:off x="251520" y="1412776"/>
            <a:ext cx="5225117" cy="4392488"/>
          </a:xfrm>
          <a:prstGeom prst="rect">
            <a:avLst/>
          </a:prstGeom>
        </p:spPr>
      </p:pic>
    </p:spTree>
    <p:extLst>
      <p:ext uri="{BB962C8B-B14F-4D97-AF65-F5344CB8AC3E}">
        <p14:creationId xmlns:p14="http://schemas.microsoft.com/office/powerpoint/2010/main" val="30584404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7200" y="1600200"/>
            <a:ext cx="3167726" cy="2963006"/>
          </a:xfrm>
          <a:prstGeom prst="rect">
            <a:avLst/>
          </a:prstGeom>
          <a:solidFill>
            <a:schemeClr val="accent6">
              <a:lumMod val="20000"/>
              <a:lumOff val="80000"/>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GB" sz="1400" dirty="0">
              <a:solidFill>
                <a:schemeClr val="tx1"/>
              </a:solidFill>
              <a:latin typeface="Andale Mono"/>
              <a:cs typeface="Andale Mono"/>
            </a:endParaRPr>
          </a:p>
        </p:txBody>
      </p:sp>
      <p:sp>
        <p:nvSpPr>
          <p:cNvPr id="2" name="Title 1"/>
          <p:cNvSpPr>
            <a:spLocks noGrp="1"/>
          </p:cNvSpPr>
          <p:nvPr>
            <p:ph type="title"/>
          </p:nvPr>
        </p:nvSpPr>
        <p:spPr/>
        <p:txBody>
          <a:bodyPr>
            <a:normAutofit/>
          </a:bodyPr>
          <a:lstStyle/>
          <a:p>
            <a:r>
              <a:rPr lang="en-GB" dirty="0" smtClean="0"/>
              <a:t>JASMIN Evolution 1)</a:t>
            </a:r>
            <a:endParaRPr lang="en-GB" dirty="0"/>
          </a:p>
        </p:txBody>
      </p:sp>
      <p:sp>
        <p:nvSpPr>
          <p:cNvPr id="3" name="Content Placeholder 2"/>
          <p:cNvSpPr>
            <a:spLocks noGrp="1"/>
          </p:cNvSpPr>
          <p:nvPr>
            <p:ph idx="1"/>
          </p:nvPr>
        </p:nvSpPr>
        <p:spPr>
          <a:xfrm>
            <a:off x="4579020" y="1600201"/>
            <a:ext cx="4107780" cy="2260848"/>
          </a:xfrm>
        </p:spPr>
        <p:txBody>
          <a:bodyPr>
            <a:normAutofit fontScale="62500" lnSpcReduction="20000"/>
          </a:bodyPr>
          <a:lstStyle/>
          <a:p>
            <a:r>
              <a:rPr lang="en-GB" dirty="0" smtClean="0"/>
              <a:t>HTC (High throughput Computing)</a:t>
            </a:r>
          </a:p>
          <a:p>
            <a:pPr lvl="1"/>
            <a:r>
              <a:rPr lang="en-GB" dirty="0" smtClean="0"/>
              <a:t>Success through recognition workloads </a:t>
            </a:r>
            <a:r>
              <a:rPr lang="en-GB" dirty="0" err="1" smtClean="0"/>
              <a:t>io</a:t>
            </a:r>
            <a:r>
              <a:rPr lang="en-GB" dirty="0" smtClean="0"/>
              <a:t> bound</a:t>
            </a:r>
          </a:p>
          <a:p>
            <a:r>
              <a:rPr lang="en-GB" dirty="0" smtClean="0"/>
              <a:t>Storage and analysis</a:t>
            </a:r>
          </a:p>
          <a:p>
            <a:pPr lvl="1"/>
            <a:r>
              <a:rPr lang="en-GB" dirty="0" smtClean="0"/>
              <a:t>Global file system</a:t>
            </a:r>
          </a:p>
          <a:p>
            <a:pPr lvl="1"/>
            <a:r>
              <a:rPr lang="en-GB" dirty="0" smtClean="0"/>
              <a:t>Group work spaces exceed space taken by curated archive</a:t>
            </a:r>
          </a:p>
        </p:txBody>
      </p:sp>
      <p:pic>
        <p:nvPicPr>
          <p:cNvPr id="6" name="Picture 5" descr="user-ma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085" y="4878457"/>
            <a:ext cx="466454" cy="474917"/>
          </a:xfrm>
          <a:prstGeom prst="rect">
            <a:avLst/>
          </a:prstGeom>
        </p:spPr>
      </p:pic>
      <p:pic>
        <p:nvPicPr>
          <p:cNvPr id="7" name="Picture 6" descr="user-woma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70" y="4821531"/>
            <a:ext cx="516316" cy="502951"/>
          </a:xfrm>
          <a:prstGeom prst="rect">
            <a:avLst/>
          </a:prstGeom>
        </p:spPr>
      </p:pic>
      <p:sp>
        <p:nvSpPr>
          <p:cNvPr id="9" name="Rectangle 8"/>
          <p:cNvSpPr/>
          <p:nvPr/>
        </p:nvSpPr>
        <p:spPr bwMode="auto">
          <a:xfrm>
            <a:off x="703799" y="2922878"/>
            <a:ext cx="2666529" cy="45080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4" tIns="45717" rIns="91434" bIns="45717" numCol="1" rtlCol="0" anchor="ctr" anchorCtr="0" compatLnSpc="1">
            <a:prstTxWarp prst="textNoShape">
              <a:avLst/>
            </a:prstTxWarp>
          </a:bodyPr>
          <a:lstStyle/>
          <a:p>
            <a:pPr algn="ctr" fontAlgn="base">
              <a:spcBef>
                <a:spcPct val="0"/>
              </a:spcBef>
              <a:spcAft>
                <a:spcPct val="0"/>
              </a:spcAft>
            </a:pPr>
            <a:r>
              <a:rPr lang="en-US" sz="1200" dirty="0" err="1" smtClean="0">
                <a:solidFill>
                  <a:srgbClr val="032044"/>
                </a:solidFill>
                <a:latin typeface="Gill Sans" charset="0"/>
                <a:ea typeface="ヒラギノ角ゴ ProN W3" charset="0"/>
                <a:cs typeface="ヒラギノ角ゴ ProN W3" charset="0"/>
                <a:sym typeface="Gill Sans" charset="0"/>
              </a:rPr>
              <a:t>Virtualisation</a:t>
            </a:r>
            <a:endParaRPr lang="en-GB" sz="1200" dirty="0">
              <a:solidFill>
                <a:srgbClr val="032044"/>
              </a:solidFill>
              <a:latin typeface="Gill Sans" charset="0"/>
              <a:ea typeface="ヒラギノ角ゴ ProN W3" charset="0"/>
              <a:cs typeface="ヒラギノ角ゴ ProN W3" charset="0"/>
              <a:sym typeface="Gill Sans" charset="0"/>
            </a:endParaRPr>
          </a:p>
        </p:txBody>
      </p:sp>
      <p:sp>
        <p:nvSpPr>
          <p:cNvPr id="14" name="Title 1"/>
          <p:cNvSpPr txBox="1">
            <a:spLocks/>
          </p:cNvSpPr>
          <p:nvPr/>
        </p:nvSpPr>
        <p:spPr>
          <a:xfrm>
            <a:off x="543496" y="1438452"/>
            <a:ext cx="2963185" cy="637118"/>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600" kern="1200">
                <a:solidFill>
                  <a:srgbClr val="032044"/>
                </a:solidFill>
                <a:latin typeface="+mj-lt"/>
                <a:ea typeface="+mj-ea"/>
                <a:cs typeface="+mj-cs"/>
              </a:defRPr>
            </a:lvl1pPr>
          </a:lstStyle>
          <a:p>
            <a:pPr algn="l"/>
            <a:r>
              <a:rPr lang="en-GB" sz="1400" b="1" dirty="0" smtClean="0"/>
              <a:t>JASMIN Cloud</a:t>
            </a:r>
            <a:endParaRPr lang="en-GB" sz="1400" b="1" dirty="0"/>
          </a:p>
        </p:txBody>
      </p:sp>
      <p:sp>
        <p:nvSpPr>
          <p:cNvPr id="20" name="Rectangle 19"/>
          <p:cNvSpPr/>
          <p:nvPr/>
        </p:nvSpPr>
        <p:spPr>
          <a:xfrm>
            <a:off x="543496" y="1995384"/>
            <a:ext cx="2963185" cy="828862"/>
          </a:xfrm>
          <a:prstGeom prst="rect">
            <a:avLst/>
          </a:prstGeom>
          <a:solidFill>
            <a:schemeClr val="bg2">
              <a:alpha val="98000"/>
            </a:schemeClr>
          </a:solidFill>
          <a:ln>
            <a:noFill/>
            <a:prstDash val="sysDash"/>
          </a:ln>
        </p:spPr>
        <p:style>
          <a:lnRef idx="1">
            <a:schemeClr val="accent1"/>
          </a:lnRef>
          <a:fillRef idx="3">
            <a:schemeClr val="accent1"/>
          </a:fillRef>
          <a:effectRef idx="2">
            <a:schemeClr val="accent1"/>
          </a:effectRef>
          <a:fontRef idx="minor">
            <a:schemeClr val="lt1"/>
          </a:fontRef>
        </p:style>
        <p:txBody>
          <a:bodyPr rtlCol="0" anchor="ctr"/>
          <a:lstStyle/>
          <a:p>
            <a:endParaRPr lang="en-GB" sz="1400" dirty="0">
              <a:solidFill>
                <a:schemeClr val="tx1"/>
              </a:solidFill>
              <a:latin typeface="Andale Mono"/>
              <a:cs typeface="Andale Mono"/>
            </a:endParaRPr>
          </a:p>
        </p:txBody>
      </p:sp>
      <p:sp>
        <p:nvSpPr>
          <p:cNvPr id="21" name="Rectangle 20"/>
          <p:cNvSpPr/>
          <p:nvPr/>
        </p:nvSpPr>
        <p:spPr bwMode="auto">
          <a:xfrm>
            <a:off x="1859280" y="2263051"/>
            <a:ext cx="1511049" cy="450804"/>
          </a:xfrm>
          <a:prstGeom prst="rect">
            <a:avLst/>
          </a:prstGeom>
          <a:gradFill flip="none" rotWithShape="1">
            <a:gsLst>
              <a:gs pos="7000">
                <a:schemeClr val="bg2">
                  <a:lumMod val="50000"/>
                </a:schemeClr>
              </a:gs>
              <a:gs pos="100000">
                <a:srgbClr val="FFFFFF"/>
              </a:gs>
            </a:gsLst>
            <a:lin ang="16200000" scaled="0"/>
            <a:tileRect/>
          </a:gradFill>
          <a:ln>
            <a:solidFill>
              <a:schemeClr val="bg2">
                <a:lumMod val="50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4" tIns="45717" rIns="91434" bIns="45717" numCol="1" rtlCol="0" anchor="ctr" anchorCtr="0" compatLnSpc="1">
            <a:prstTxWarp prst="textNoShape">
              <a:avLst/>
            </a:prstTxWarp>
          </a:bodyPr>
          <a:lstStyle/>
          <a:p>
            <a:pPr algn="ctr" fontAlgn="base">
              <a:spcBef>
                <a:spcPct val="0"/>
              </a:spcBef>
              <a:spcAft>
                <a:spcPct val="0"/>
              </a:spcAft>
            </a:pPr>
            <a:r>
              <a:rPr lang="en-US" sz="1200" dirty="0" smtClean="0">
                <a:solidFill>
                  <a:srgbClr val="032044"/>
                </a:solidFill>
                <a:latin typeface="Gill Sans" charset="0"/>
                <a:ea typeface="ヒラギノ角ゴ ProN W3" charset="0"/>
                <a:cs typeface="ヒラギノ角ゴ ProN W3" charset="0"/>
                <a:sym typeface="Gill Sans" charset="0"/>
              </a:rPr>
              <a:t>High performance global file system</a:t>
            </a:r>
            <a:endParaRPr lang="en-GB" sz="1200" dirty="0">
              <a:solidFill>
                <a:srgbClr val="032044"/>
              </a:solidFill>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03800" y="2263051"/>
            <a:ext cx="1084360" cy="450804"/>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4" tIns="45717" rIns="91434" bIns="45717" numCol="1" rtlCol="0" anchor="ctr" anchorCtr="0" compatLnSpc="1">
            <a:prstTxWarp prst="textNoShape">
              <a:avLst/>
            </a:prstTxWarp>
          </a:bodyPr>
          <a:lstStyle/>
          <a:p>
            <a:pPr algn="ctr" fontAlgn="base">
              <a:spcBef>
                <a:spcPct val="0"/>
              </a:spcBef>
              <a:spcAft>
                <a:spcPct val="0"/>
              </a:spcAft>
            </a:pPr>
            <a:r>
              <a:rPr lang="en-US" sz="1200" dirty="0" smtClean="0">
                <a:solidFill>
                  <a:srgbClr val="032044"/>
                </a:solidFill>
                <a:latin typeface="Gill Sans" charset="0"/>
                <a:ea typeface="ヒラギノ角ゴ ProN W3" charset="0"/>
                <a:cs typeface="ヒラギノ角ゴ ProN W3" charset="0"/>
                <a:sym typeface="Gill Sans" charset="0"/>
              </a:rPr>
              <a:t>Bare Metal Compute</a:t>
            </a:r>
            <a:endParaRPr lang="en-GB" sz="1200" dirty="0">
              <a:solidFill>
                <a:srgbClr val="032044"/>
              </a:solidFill>
              <a:latin typeface="Gill Sans" charset="0"/>
              <a:ea typeface="ヒラギノ角ゴ ProN W3" charset="0"/>
              <a:cs typeface="ヒラギノ角ゴ ProN W3" charset="0"/>
              <a:sym typeface="Gill Sans" charset="0"/>
            </a:endParaRPr>
          </a:p>
        </p:txBody>
      </p:sp>
      <p:sp>
        <p:nvSpPr>
          <p:cNvPr id="23" name="Title 1"/>
          <p:cNvSpPr txBox="1">
            <a:spLocks/>
          </p:cNvSpPr>
          <p:nvPr/>
        </p:nvSpPr>
        <p:spPr>
          <a:xfrm>
            <a:off x="1115631" y="1887709"/>
            <a:ext cx="2674640" cy="449257"/>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600" kern="1200">
                <a:solidFill>
                  <a:srgbClr val="032044"/>
                </a:solidFill>
                <a:latin typeface="+mj-lt"/>
                <a:ea typeface="+mj-ea"/>
                <a:cs typeface="+mj-cs"/>
              </a:defRPr>
            </a:lvl1pPr>
          </a:lstStyle>
          <a:p>
            <a:pPr algn="l"/>
            <a:r>
              <a:rPr lang="en-GB" sz="1200" dirty="0" smtClean="0"/>
              <a:t>Data Archive and compute</a:t>
            </a:r>
            <a:endParaRPr lang="en-GB" sz="1200" dirty="0"/>
          </a:p>
        </p:txBody>
      </p:sp>
      <p:sp>
        <p:nvSpPr>
          <p:cNvPr id="27" name="TextBox 26"/>
          <p:cNvSpPr txBox="1"/>
          <p:nvPr/>
        </p:nvSpPr>
        <p:spPr>
          <a:xfrm>
            <a:off x="1222419" y="4329224"/>
            <a:ext cx="184666" cy="369332"/>
          </a:xfrm>
          <a:prstGeom prst="rect">
            <a:avLst/>
          </a:prstGeom>
          <a:noFill/>
        </p:spPr>
        <p:txBody>
          <a:bodyPr wrap="none" rtlCol="0">
            <a:spAutoFit/>
          </a:bodyPr>
          <a:lstStyle/>
          <a:p>
            <a:endParaRPr lang="en-GB" dirty="0"/>
          </a:p>
        </p:txBody>
      </p:sp>
      <p:sp>
        <p:nvSpPr>
          <p:cNvPr id="28" name="Left-Right Arrow 27"/>
          <p:cNvSpPr/>
          <p:nvPr/>
        </p:nvSpPr>
        <p:spPr>
          <a:xfrm flipV="1">
            <a:off x="499460" y="5703786"/>
            <a:ext cx="3078081" cy="447340"/>
          </a:xfrm>
          <a:prstGeom prst="leftRightArrow">
            <a:avLst/>
          </a:prstGeom>
          <a:blipFill rotWithShape="1">
            <a:blip r:embed="rId4"/>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TextBox 28"/>
          <p:cNvSpPr txBox="1"/>
          <p:nvPr/>
        </p:nvSpPr>
        <p:spPr>
          <a:xfrm>
            <a:off x="459648" y="5383032"/>
            <a:ext cx="3125466" cy="307777"/>
          </a:xfrm>
          <a:prstGeom prst="rect">
            <a:avLst/>
          </a:prstGeom>
          <a:noFill/>
        </p:spPr>
        <p:txBody>
          <a:bodyPr wrap="square" rtlCol="0">
            <a:spAutoFit/>
          </a:bodyPr>
          <a:lstStyle/>
          <a:p>
            <a:pPr algn="ctr"/>
            <a:r>
              <a:rPr lang="en-GB" sz="1400" dirty="0" smtClean="0"/>
              <a:t>Support a spectrum of usage models</a:t>
            </a:r>
            <a:endParaRPr lang="en-GB" sz="1400" dirty="0"/>
          </a:p>
        </p:txBody>
      </p:sp>
      <p:sp>
        <p:nvSpPr>
          <p:cNvPr id="30" name="TextBox 29"/>
          <p:cNvSpPr txBox="1"/>
          <p:nvPr/>
        </p:nvSpPr>
        <p:spPr>
          <a:xfrm rot="16200000">
            <a:off x="-1634998" y="3700142"/>
            <a:ext cx="3736026" cy="307777"/>
          </a:xfrm>
          <a:prstGeom prst="rect">
            <a:avLst/>
          </a:prstGeom>
          <a:noFill/>
        </p:spPr>
        <p:txBody>
          <a:bodyPr wrap="square" rtlCol="0">
            <a:spAutoFit/>
          </a:bodyPr>
          <a:lstStyle/>
          <a:p>
            <a:pPr algn="ctr"/>
            <a:r>
              <a:rPr lang="en-GB" sz="1400" dirty="0" smtClean="0"/>
              <a:t>&lt;= Different slices thru the infrastructure =&gt;</a:t>
            </a:r>
            <a:endParaRPr lang="en-GB" sz="1400" dirty="0"/>
          </a:p>
        </p:txBody>
      </p:sp>
      <p:sp>
        <p:nvSpPr>
          <p:cNvPr id="31" name="Rectangle 30"/>
          <p:cNvSpPr/>
          <p:nvPr/>
        </p:nvSpPr>
        <p:spPr>
          <a:xfrm>
            <a:off x="4572000" y="3405998"/>
            <a:ext cx="4572000" cy="923330"/>
          </a:xfrm>
          <a:prstGeom prst="rect">
            <a:avLst/>
          </a:prstGeom>
        </p:spPr>
        <p:txBody>
          <a:bodyPr>
            <a:spAutoFit/>
          </a:bodyPr>
          <a:lstStyle/>
          <a:p>
            <a:pPr marL="285750" indent="-285750">
              <a:buFont typeface="Arial"/>
              <a:buChar char="•"/>
            </a:pPr>
            <a:r>
              <a:rPr lang="en-GB" dirty="0"/>
              <a:t>Virtualisation</a:t>
            </a:r>
          </a:p>
          <a:p>
            <a:pPr marL="742950" lvl="1" indent="-285750">
              <a:buFont typeface="Lucida Grande"/>
              <a:buChar char="-"/>
            </a:pPr>
            <a:r>
              <a:rPr lang="en-GB" dirty="0"/>
              <a:t>Flexibility and simplification of </a:t>
            </a:r>
            <a:r>
              <a:rPr lang="en-GB" dirty="0" smtClean="0"/>
              <a:t>management</a:t>
            </a:r>
            <a:endParaRPr lang="en-GB" dirty="0"/>
          </a:p>
        </p:txBody>
      </p:sp>
      <p:grpSp>
        <p:nvGrpSpPr>
          <p:cNvPr id="33" name="Group 32"/>
          <p:cNvGrpSpPr/>
          <p:nvPr/>
        </p:nvGrpSpPr>
        <p:grpSpPr>
          <a:xfrm>
            <a:off x="579484" y="3447398"/>
            <a:ext cx="8240988" cy="2510129"/>
            <a:chOff x="579484" y="3447398"/>
            <a:chExt cx="8240988" cy="2510129"/>
          </a:xfrm>
        </p:grpSpPr>
        <p:sp>
          <p:nvSpPr>
            <p:cNvPr id="26" name="Rectangle 25"/>
            <p:cNvSpPr/>
            <p:nvPr/>
          </p:nvSpPr>
          <p:spPr>
            <a:xfrm>
              <a:off x="579484" y="3447398"/>
              <a:ext cx="2927197" cy="1066492"/>
            </a:xfrm>
            <a:prstGeom prst="rect">
              <a:avLst/>
            </a:prstGeom>
            <a:solidFill>
              <a:srgbClr val="FF0000">
                <a:alpha val="17000"/>
              </a:srgbClr>
            </a:solidFill>
            <a:ln w="12700" cmpd="sng">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5"/>
            <a:stretch>
              <a:fillRect/>
            </a:stretch>
          </p:blipFill>
          <p:spPr>
            <a:xfrm>
              <a:off x="2651556" y="4686496"/>
              <a:ext cx="837740" cy="852939"/>
            </a:xfrm>
            <a:prstGeom prst="rect">
              <a:avLst/>
            </a:prstGeom>
          </p:spPr>
        </p:pic>
        <p:sp>
          <p:nvSpPr>
            <p:cNvPr id="13" name="Rectangle 12"/>
            <p:cNvSpPr/>
            <p:nvPr/>
          </p:nvSpPr>
          <p:spPr bwMode="auto">
            <a:xfrm>
              <a:off x="1537602" y="3496714"/>
              <a:ext cx="1832726" cy="38569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4" tIns="45717" rIns="91434" bIns="45717" numCol="1" rtlCol="0" anchor="ctr" anchorCtr="0" compatLnSpc="1">
              <a:prstTxWarp prst="textNoShape">
                <a:avLst/>
              </a:prstTxWarp>
            </a:bodyPr>
            <a:lstStyle/>
            <a:p>
              <a:pPr algn="ctr" fontAlgn="base">
                <a:spcBef>
                  <a:spcPct val="0"/>
                </a:spcBef>
                <a:spcAft>
                  <a:spcPct val="0"/>
                </a:spcAft>
              </a:pPr>
              <a:r>
                <a:rPr lang="en-US" sz="1200" dirty="0" smtClean="0">
                  <a:solidFill>
                    <a:srgbClr val="032044"/>
                  </a:solidFill>
                  <a:latin typeface="Gill Sans" charset="0"/>
                  <a:ea typeface="ヒラギノ角ゴ ProN W3" charset="0"/>
                  <a:cs typeface="ヒラギノ角ゴ ProN W3" charset="0"/>
                  <a:sym typeface="Gill Sans" charset="0"/>
                </a:rPr>
                <a:t>Internal Private Cloud</a:t>
              </a:r>
              <a:endParaRPr lang="en-GB" sz="1200" dirty="0">
                <a:solidFill>
                  <a:srgbClr val="032044"/>
                </a:solidFill>
                <a:latin typeface="Gill Sans" charset="0"/>
                <a:ea typeface="ヒラギノ角ゴ ProN W3" charset="0"/>
                <a:cs typeface="ヒラギノ角ゴ ProN W3" charset="0"/>
                <a:sym typeface="Gill Sans" charset="0"/>
              </a:endParaRPr>
            </a:p>
          </p:txBody>
        </p:sp>
        <p:sp>
          <p:nvSpPr>
            <p:cNvPr id="15" name="Rectangle 14"/>
            <p:cNvSpPr/>
            <p:nvPr/>
          </p:nvSpPr>
          <p:spPr>
            <a:xfrm>
              <a:off x="3577541" y="4900997"/>
              <a:ext cx="1367186" cy="523220"/>
            </a:xfrm>
            <a:prstGeom prst="rect">
              <a:avLst/>
            </a:prstGeom>
          </p:spPr>
          <p:txBody>
            <a:bodyPr wrap="square">
              <a:spAutoFit/>
            </a:bodyPr>
            <a:lstStyle/>
            <a:p>
              <a:r>
                <a:rPr lang="en-GB" sz="1400" b="1" dirty="0" smtClean="0"/>
                <a:t>Isolated part of the network</a:t>
              </a:r>
              <a:endParaRPr lang="en-GB" sz="1400" b="1" dirty="0"/>
            </a:p>
          </p:txBody>
        </p:sp>
        <p:pic>
          <p:nvPicPr>
            <p:cNvPr id="18" name="Picture 17" descr="user-man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53093" y="4915582"/>
              <a:ext cx="453331" cy="437792"/>
            </a:xfrm>
            <a:prstGeom prst="rect">
              <a:avLst/>
            </a:prstGeom>
          </p:spPr>
        </p:pic>
        <p:cxnSp>
          <p:nvCxnSpPr>
            <p:cNvPr id="25" name="Straight Arrow Connector 24"/>
            <p:cNvCxnSpPr/>
            <p:nvPr/>
          </p:nvCxnSpPr>
          <p:spPr>
            <a:xfrm flipH="1" flipV="1">
              <a:off x="3489296" y="4513890"/>
              <a:ext cx="308112" cy="504009"/>
            </a:xfrm>
            <a:prstGeom prst="straightConnector1">
              <a:avLst/>
            </a:prstGeom>
            <a:ln w="12700" cmpd="sng">
              <a:solidFill>
                <a:srgbClr val="032044"/>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572000" y="4203200"/>
              <a:ext cx="4248472" cy="1754327"/>
            </a:xfrm>
            <a:prstGeom prst="rect">
              <a:avLst/>
            </a:prstGeom>
          </p:spPr>
          <p:txBody>
            <a:bodyPr wrap="square">
              <a:spAutoFit/>
            </a:bodyPr>
            <a:lstStyle/>
            <a:p>
              <a:pPr marL="285750" indent="-285750">
                <a:buFont typeface="Arial"/>
                <a:buChar char="•"/>
              </a:pPr>
              <a:r>
                <a:rPr lang="en-GB" dirty="0"/>
                <a:t>Cloud</a:t>
              </a:r>
            </a:p>
            <a:p>
              <a:pPr marL="742950" lvl="1" indent="-285750">
                <a:buFont typeface="Lucida Grande"/>
                <a:buChar char="-"/>
              </a:pPr>
              <a:r>
                <a:rPr lang="en-GB" dirty="0"/>
                <a:t>Isolated part of infrastructure needed for </a:t>
              </a:r>
              <a:r>
                <a:rPr lang="en-GB" dirty="0" err="1"/>
                <a:t>IaaS</a:t>
              </a:r>
              <a:r>
                <a:rPr lang="en-GB" dirty="0"/>
                <a:t>: users take full control of what they want installed and how</a:t>
              </a:r>
            </a:p>
            <a:p>
              <a:pPr marL="742950" lvl="1" indent="-285750">
                <a:buFont typeface="Lucida Grande"/>
                <a:buChar char="-"/>
              </a:pPr>
              <a:r>
                <a:rPr lang="en-GB" dirty="0"/>
                <a:t>Flexibility and multi-tenancy . . .</a:t>
              </a:r>
            </a:p>
          </p:txBody>
        </p:sp>
        <p:sp>
          <p:nvSpPr>
            <p:cNvPr id="19" name="Up-Down Arrow 18"/>
            <p:cNvSpPr/>
            <p:nvPr/>
          </p:nvSpPr>
          <p:spPr>
            <a:xfrm>
              <a:off x="1677534" y="3834726"/>
              <a:ext cx="383309" cy="1043731"/>
            </a:xfrm>
            <a:prstGeom prst="upDownArrow">
              <a:avLst/>
            </a:prstGeom>
            <a:gradFill flip="none" rotWithShape="1">
              <a:gsLst>
                <a:gs pos="0">
                  <a:schemeClr val="accent1">
                    <a:tint val="100000"/>
                    <a:shade val="100000"/>
                    <a:satMod val="130000"/>
                    <a:alpha val="53000"/>
                  </a:schemeClr>
                </a:gs>
                <a:gs pos="100000">
                  <a:schemeClr val="accent1">
                    <a:tint val="50000"/>
                    <a:shade val="100000"/>
                    <a:satMod val="350000"/>
                    <a:alpha val="5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4" name="Up-Down Arrow 23"/>
          <p:cNvSpPr/>
          <p:nvPr/>
        </p:nvSpPr>
        <p:spPr>
          <a:xfrm>
            <a:off x="631052" y="2615649"/>
            <a:ext cx="383309" cy="2262038"/>
          </a:xfrm>
          <a:prstGeom prst="upDownArrow">
            <a:avLst/>
          </a:prstGeom>
          <a:gradFill flip="none" rotWithShape="1">
            <a:gsLst>
              <a:gs pos="0">
                <a:schemeClr val="accent1">
                  <a:tint val="100000"/>
                  <a:shade val="100000"/>
                  <a:satMod val="130000"/>
                  <a:alpha val="45000"/>
                </a:schemeClr>
              </a:gs>
              <a:gs pos="100000">
                <a:schemeClr val="accent1">
                  <a:tint val="50000"/>
                  <a:shade val="100000"/>
                  <a:satMod val="350000"/>
                  <a:alpha val="4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Up-Down Arrow 11"/>
          <p:cNvSpPr/>
          <p:nvPr/>
        </p:nvSpPr>
        <p:spPr>
          <a:xfrm>
            <a:off x="1154293" y="3292250"/>
            <a:ext cx="383309" cy="1585436"/>
          </a:xfrm>
          <a:prstGeom prst="upDownArrow">
            <a:avLst/>
          </a:prstGeom>
          <a:gradFill flip="none" rotWithShape="1">
            <a:gsLst>
              <a:gs pos="0">
                <a:schemeClr val="accent1">
                  <a:shade val="51000"/>
                  <a:satMod val="130000"/>
                  <a:alpha val="48000"/>
                </a:schemeClr>
              </a:gs>
              <a:gs pos="80000">
                <a:schemeClr val="accent1">
                  <a:shade val="93000"/>
                  <a:satMod val="130000"/>
                  <a:alpha val="48000"/>
                </a:schemeClr>
              </a:gs>
              <a:gs pos="100000">
                <a:schemeClr val="accent1">
                  <a:shade val="94000"/>
                  <a:satMod val="135000"/>
                  <a:alpha val="4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78051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2652772"/>
            <a:ext cx="9144000" cy="3642876"/>
          </a:xfrm>
          <a:prstGeom prst="rect">
            <a:avLst/>
          </a:prstGeom>
          <a:gradFill flip="none" rotWithShape="1">
            <a:gsLst>
              <a:gs pos="0">
                <a:schemeClr val="dk1">
                  <a:tint val="50000"/>
                  <a:satMod val="300000"/>
                  <a:alpha val="21000"/>
                </a:schemeClr>
              </a:gs>
              <a:gs pos="35000">
                <a:schemeClr val="dk1">
                  <a:tint val="37000"/>
                  <a:satMod val="300000"/>
                  <a:alpha val="21000"/>
                </a:schemeClr>
              </a:gs>
              <a:gs pos="100000">
                <a:schemeClr val="dk1">
                  <a:tint val="15000"/>
                  <a:satMod val="350000"/>
                  <a:alpha val="21000"/>
                </a:schemeClr>
              </a:gs>
            </a:gsLst>
            <a:lin ang="16200000" scaled="1"/>
            <a:tileRect/>
          </a:gradFill>
          <a:ln>
            <a:solidFill>
              <a:schemeClr val="tx1">
                <a:lumMod val="65000"/>
                <a:lumOff val="3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84" name="Rounded Rectangle 83"/>
          <p:cNvSpPr/>
          <p:nvPr/>
        </p:nvSpPr>
        <p:spPr>
          <a:xfrm>
            <a:off x="3395264" y="2773680"/>
            <a:ext cx="5673570" cy="3441096"/>
          </a:xfrm>
          <a:prstGeom prst="roundRect">
            <a:avLst>
              <a:gd name="adj" fmla="val 10000"/>
            </a:avLst>
          </a:prstGeom>
          <a:ln/>
        </p:spPr>
        <p:style>
          <a:lnRef idx="1">
            <a:schemeClr val="accent1"/>
          </a:lnRef>
          <a:fillRef idx="2">
            <a:schemeClr val="accent1"/>
          </a:fillRef>
          <a:effectRef idx="1">
            <a:schemeClr val="accent1"/>
          </a:effectRef>
          <a:fontRef idx="minor">
            <a:schemeClr val="dk1"/>
          </a:fontRef>
        </p:style>
        <p:txBody>
          <a:bodyPr/>
          <a:lstStyle/>
          <a:p>
            <a:pPr algn="r" fontAlgn="auto">
              <a:spcBef>
                <a:spcPts val="0"/>
              </a:spcBef>
              <a:spcAft>
                <a:spcPts val="0"/>
              </a:spcAft>
              <a:defRPr/>
            </a:pPr>
            <a:r>
              <a:rPr lang="en-GB" sz="1400" i="1" dirty="0" smtClean="0"/>
              <a:t>External</a:t>
            </a:r>
            <a:r>
              <a:rPr lang="en-GB" sz="1400" dirty="0" smtClean="0"/>
              <a:t> Network </a:t>
            </a:r>
            <a:r>
              <a:rPr lang="en-GB" sz="1400" i="1" dirty="0" smtClean="0"/>
              <a:t>inside</a:t>
            </a:r>
            <a:r>
              <a:rPr lang="en-GB" sz="1400" dirty="0" smtClean="0"/>
              <a:t> JASMIN</a:t>
            </a:r>
            <a:endParaRPr lang="en-GB" sz="1400" dirty="0"/>
          </a:p>
        </p:txBody>
      </p:sp>
      <p:sp>
        <p:nvSpPr>
          <p:cNvPr id="5" name="Rounded Rectangle 4"/>
          <p:cNvSpPr/>
          <p:nvPr/>
        </p:nvSpPr>
        <p:spPr>
          <a:xfrm>
            <a:off x="3557822" y="3186116"/>
            <a:ext cx="5315737" cy="2724918"/>
          </a:xfrm>
          <a:prstGeom prst="roundRect">
            <a:avLst>
              <a:gd name="adj" fmla="val 10000"/>
            </a:avLst>
          </a:prstGeom>
          <a:solidFill>
            <a:schemeClr val="accent1">
              <a:alpha val="37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nchorCtr="0"/>
          <a:lstStyle/>
          <a:p>
            <a:pPr algn="ctr" fontAlgn="auto">
              <a:spcBef>
                <a:spcPts val="0"/>
              </a:spcBef>
              <a:spcAft>
                <a:spcPts val="0"/>
              </a:spcAft>
              <a:defRPr/>
            </a:pPr>
            <a:r>
              <a:rPr lang="en-GB" sz="1400" dirty="0" smtClean="0"/>
              <a:t>Unmanaged Cloud – </a:t>
            </a:r>
            <a:r>
              <a:rPr lang="en-GB" sz="1400" dirty="0" err="1" smtClean="0"/>
              <a:t>IaaS</a:t>
            </a:r>
            <a:r>
              <a:rPr lang="en-GB" sz="1400" dirty="0" smtClean="0"/>
              <a:t>, </a:t>
            </a:r>
            <a:r>
              <a:rPr lang="en-GB" sz="1400" dirty="0" err="1" smtClean="0"/>
              <a:t>PaaS</a:t>
            </a:r>
            <a:r>
              <a:rPr lang="en-GB" sz="1400" dirty="0" smtClean="0"/>
              <a:t>, </a:t>
            </a:r>
            <a:r>
              <a:rPr lang="en-GB" sz="1400" dirty="0" err="1" smtClean="0"/>
              <a:t>SaaS</a:t>
            </a:r>
            <a:endParaRPr lang="en-GB" sz="1400" dirty="0"/>
          </a:p>
        </p:txBody>
      </p:sp>
      <p:sp>
        <p:nvSpPr>
          <p:cNvPr id="69" name="Rounded Rectangle 68"/>
          <p:cNvSpPr/>
          <p:nvPr/>
        </p:nvSpPr>
        <p:spPr>
          <a:xfrm>
            <a:off x="192379" y="2773680"/>
            <a:ext cx="2967229" cy="3441096"/>
          </a:xfrm>
          <a:prstGeom prst="roundRect">
            <a:avLst>
              <a:gd name="adj" fmla="val 10000"/>
            </a:avLst>
          </a:prstGeom>
          <a:ln/>
        </p:spPr>
        <p:style>
          <a:lnRef idx="1">
            <a:schemeClr val="accent1"/>
          </a:lnRef>
          <a:fillRef idx="2">
            <a:schemeClr val="accent1"/>
          </a:fillRef>
          <a:effectRef idx="1">
            <a:schemeClr val="accent1"/>
          </a:effectRef>
          <a:fontRef idx="minor">
            <a:schemeClr val="dk1"/>
          </a:fontRef>
        </p:style>
        <p:txBody>
          <a:bodyPr/>
          <a:lstStyle/>
          <a:p>
            <a:pPr algn="r" fontAlgn="auto">
              <a:spcBef>
                <a:spcPts val="0"/>
              </a:spcBef>
              <a:spcAft>
                <a:spcPts val="0"/>
              </a:spcAft>
              <a:defRPr/>
            </a:pPr>
            <a:r>
              <a:rPr lang="en-GB" sz="1400" dirty="0" smtClean="0"/>
              <a:t>JASMIN Internal Network</a:t>
            </a:r>
            <a:endParaRPr lang="en-GB" sz="1400" dirty="0"/>
          </a:p>
        </p:txBody>
      </p:sp>
      <p:sp>
        <p:nvSpPr>
          <p:cNvPr id="12" name="Flowchart: Magnetic Disk 42"/>
          <p:cNvSpPr/>
          <p:nvPr/>
        </p:nvSpPr>
        <p:spPr>
          <a:xfrm>
            <a:off x="1778685" y="5423424"/>
            <a:ext cx="1025133" cy="631336"/>
          </a:xfrm>
          <a:prstGeom prst="flowChartMagneticDisk">
            <a:avLst/>
          </a:prstGeom>
          <a:ln w="3175" cmpd="sng"/>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r>
              <a:rPr lang="en-GB" sz="1200" dirty="0" err="1" smtClean="0">
                <a:solidFill>
                  <a:schemeClr val="bg1"/>
                </a:solidFill>
              </a:rPr>
              <a:t>Panasas</a:t>
            </a:r>
            <a:r>
              <a:rPr lang="en-GB" sz="1200" dirty="0" smtClean="0">
                <a:solidFill>
                  <a:schemeClr val="bg1"/>
                </a:solidFill>
              </a:rPr>
              <a:t> </a:t>
            </a:r>
            <a:r>
              <a:rPr lang="en-GB" sz="1200" dirty="0" err="1" smtClean="0">
                <a:solidFill>
                  <a:schemeClr val="bg1"/>
                </a:solidFill>
              </a:rPr>
              <a:t>storrage</a:t>
            </a:r>
            <a:endParaRPr lang="en-GB" sz="1200" dirty="0">
              <a:solidFill>
                <a:schemeClr val="bg1"/>
              </a:solidFill>
            </a:endParaRPr>
          </a:p>
        </p:txBody>
      </p:sp>
      <p:sp>
        <p:nvSpPr>
          <p:cNvPr id="50" name="Rounded Rectangle 49"/>
          <p:cNvSpPr/>
          <p:nvPr/>
        </p:nvSpPr>
        <p:spPr>
          <a:xfrm>
            <a:off x="365817" y="5440466"/>
            <a:ext cx="1289179" cy="617509"/>
          </a:xfrm>
          <a:prstGeom prst="roundRect">
            <a:avLst>
              <a:gd name="adj" fmla="val 10000"/>
            </a:avLst>
          </a:prstGeom>
          <a:ln w="3175" cmpd="sng"/>
        </p:spPr>
        <p:style>
          <a:lnRef idx="3">
            <a:schemeClr val="lt1"/>
          </a:lnRef>
          <a:fillRef idx="1">
            <a:schemeClr val="accent3"/>
          </a:fillRef>
          <a:effectRef idx="1">
            <a:schemeClr val="accent3"/>
          </a:effectRef>
          <a:fontRef idx="minor">
            <a:schemeClr val="lt1"/>
          </a:fontRef>
        </p:style>
        <p:txBody>
          <a:bodyPr/>
          <a:lstStyle/>
          <a:p>
            <a:pPr algn="ctr" fontAlgn="auto">
              <a:spcBef>
                <a:spcPts val="0"/>
              </a:spcBef>
              <a:spcAft>
                <a:spcPts val="0"/>
              </a:spcAft>
              <a:defRPr/>
            </a:pPr>
            <a:r>
              <a:rPr lang="en-GB" sz="1400" dirty="0" smtClean="0"/>
              <a:t>Lotus Batch Compute</a:t>
            </a:r>
            <a:endParaRPr lang="en-GB" sz="1400" dirty="0"/>
          </a:p>
        </p:txBody>
      </p:sp>
      <p:sp>
        <p:nvSpPr>
          <p:cNvPr id="108" name="Left-Right Arrow 107"/>
          <p:cNvSpPr/>
          <p:nvPr/>
        </p:nvSpPr>
        <p:spPr>
          <a:xfrm flipV="1">
            <a:off x="2916534" y="5479769"/>
            <a:ext cx="755959" cy="32719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 name="TextBox 58"/>
          <p:cNvSpPr txBox="1"/>
          <p:nvPr/>
        </p:nvSpPr>
        <p:spPr>
          <a:xfrm>
            <a:off x="3613172" y="5379840"/>
            <a:ext cx="2452321" cy="461665"/>
          </a:xfrm>
          <a:prstGeom prst="rect">
            <a:avLst/>
          </a:prstGeom>
          <a:noFill/>
        </p:spPr>
        <p:txBody>
          <a:bodyPr wrap="square">
            <a:spAutoFit/>
          </a:bodyPr>
          <a:lstStyle/>
          <a:p>
            <a:pPr fontAlgn="auto">
              <a:spcBef>
                <a:spcPts val="0"/>
              </a:spcBef>
              <a:spcAft>
                <a:spcPts val="0"/>
              </a:spcAft>
              <a:defRPr/>
            </a:pPr>
            <a:r>
              <a:rPr lang="en-GB" sz="1200" dirty="0" smtClean="0">
                <a:latin typeface="+mn-lt"/>
                <a:ea typeface="+mn-ea"/>
                <a:cs typeface="+mn-cs"/>
              </a:rPr>
              <a:t>Standard Remote Access Protocols – ftp, http, …</a:t>
            </a:r>
            <a:endParaRPr lang="en-GB" sz="1200" dirty="0">
              <a:latin typeface="+mn-lt"/>
              <a:ea typeface="+mn-ea"/>
              <a:cs typeface="+mn-cs"/>
            </a:endParaRPr>
          </a:p>
        </p:txBody>
      </p:sp>
      <p:sp>
        <p:nvSpPr>
          <p:cNvPr id="6" name="Rounded Rectangle 5"/>
          <p:cNvSpPr/>
          <p:nvPr/>
        </p:nvSpPr>
        <p:spPr>
          <a:xfrm>
            <a:off x="374413" y="3175167"/>
            <a:ext cx="2604019" cy="2117164"/>
          </a:xfrm>
          <a:prstGeom prst="roundRect">
            <a:avLst>
              <a:gd name="adj" fmla="val 10000"/>
            </a:avLst>
          </a:prstGeom>
          <a:solidFill>
            <a:schemeClr val="accent3">
              <a:alpha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lstStyle/>
          <a:p>
            <a:pPr algn="ctr" fontAlgn="auto">
              <a:spcBef>
                <a:spcPts val="0"/>
              </a:spcBef>
              <a:spcAft>
                <a:spcPts val="0"/>
              </a:spcAft>
              <a:defRPr/>
            </a:pPr>
            <a:r>
              <a:rPr lang="en-GB" sz="1400" dirty="0" smtClean="0"/>
              <a:t>Managed Cloud - </a:t>
            </a:r>
            <a:r>
              <a:rPr lang="en-GB" sz="1400" dirty="0" err="1" smtClean="0"/>
              <a:t>PaaS</a:t>
            </a:r>
            <a:r>
              <a:rPr lang="en-GB" sz="1400" dirty="0" smtClean="0"/>
              <a:t>, </a:t>
            </a:r>
            <a:r>
              <a:rPr lang="en-GB" sz="1400" dirty="0" err="1" smtClean="0"/>
              <a:t>SaaS</a:t>
            </a:r>
            <a:endParaRPr lang="en-GB" sz="1400" dirty="0"/>
          </a:p>
        </p:txBody>
      </p:sp>
      <p:grpSp>
        <p:nvGrpSpPr>
          <p:cNvPr id="3" name="Group 2"/>
          <p:cNvGrpSpPr/>
          <p:nvPr/>
        </p:nvGrpSpPr>
        <p:grpSpPr>
          <a:xfrm>
            <a:off x="518553" y="3447861"/>
            <a:ext cx="8213520" cy="1931978"/>
            <a:chOff x="518553" y="3447861"/>
            <a:chExt cx="8213520" cy="1931978"/>
          </a:xfrm>
        </p:grpSpPr>
        <p:sp>
          <p:nvSpPr>
            <p:cNvPr id="71" name="Rounded Rectangle 70"/>
            <p:cNvSpPr/>
            <p:nvPr/>
          </p:nvSpPr>
          <p:spPr>
            <a:xfrm>
              <a:off x="518553" y="4102090"/>
              <a:ext cx="2305933" cy="1120078"/>
            </a:xfrm>
            <a:prstGeom prst="roundRect">
              <a:avLst>
                <a:gd name="adj" fmla="val 10000"/>
              </a:avLst>
            </a:prstGeom>
            <a:ln w="6350" cmpd="sng">
              <a:prstDash val="dot"/>
            </a:ln>
          </p:spPr>
          <p:style>
            <a:lnRef idx="2">
              <a:schemeClr val="accent5">
                <a:shade val="50000"/>
              </a:schemeClr>
            </a:lnRef>
            <a:fillRef idx="1">
              <a:schemeClr val="accent5"/>
            </a:fillRef>
            <a:effectRef idx="0">
              <a:schemeClr val="accent5"/>
            </a:effectRef>
            <a:fontRef idx="minor">
              <a:schemeClr val="lt1"/>
            </a:fontRef>
          </p:style>
          <p:txBody>
            <a:bodyPr anchor="t" anchorCtr="0"/>
            <a:lstStyle/>
            <a:p>
              <a:pPr algn="r" fontAlgn="auto">
                <a:spcBef>
                  <a:spcPts val="0"/>
                </a:spcBef>
                <a:spcAft>
                  <a:spcPts val="0"/>
                </a:spcAft>
                <a:defRPr/>
              </a:pPr>
              <a:r>
                <a:rPr lang="en-GB" sz="1000" dirty="0" smtClean="0"/>
                <a:t>Project1-org</a:t>
              </a:r>
              <a:endParaRPr lang="en-GB" sz="1000" dirty="0"/>
            </a:p>
          </p:txBody>
        </p:sp>
        <p:sp>
          <p:nvSpPr>
            <p:cNvPr id="73" name="Rounded Rectangle 72"/>
            <p:cNvSpPr/>
            <p:nvPr/>
          </p:nvSpPr>
          <p:spPr>
            <a:xfrm>
              <a:off x="675044" y="4266435"/>
              <a:ext cx="822830" cy="535951"/>
            </a:xfrm>
            <a:prstGeom prst="roundRect">
              <a:avLst>
                <a:gd name="adj" fmla="val 10000"/>
              </a:avLst>
            </a:prstGeom>
            <a:ln w="3175" cmpd="sng"/>
          </p:spPr>
          <p:style>
            <a:lnRef idx="3">
              <a:schemeClr val="lt1"/>
            </a:lnRef>
            <a:fillRef idx="1">
              <a:schemeClr val="accent1"/>
            </a:fillRef>
            <a:effectRef idx="1">
              <a:schemeClr val="accent1"/>
            </a:effectRef>
            <a:fontRef idx="minor">
              <a:schemeClr val="lt1"/>
            </a:fontRef>
          </p:style>
          <p:txBody>
            <a:bodyPr/>
            <a:lstStyle/>
            <a:p>
              <a:pPr algn="ctr" fontAlgn="auto">
                <a:spcBef>
                  <a:spcPts val="0"/>
                </a:spcBef>
                <a:spcAft>
                  <a:spcPts val="0"/>
                </a:spcAft>
                <a:defRPr/>
              </a:pPr>
              <a:r>
                <a:rPr lang="en-GB" sz="1000" dirty="0" smtClean="0"/>
                <a:t>Science Analysis VM 0</a:t>
              </a:r>
              <a:endParaRPr lang="en-GB" sz="1000" dirty="0"/>
            </a:p>
          </p:txBody>
        </p:sp>
        <p:sp>
          <p:nvSpPr>
            <p:cNvPr id="74" name="Rounded Rectangle 73"/>
            <p:cNvSpPr/>
            <p:nvPr/>
          </p:nvSpPr>
          <p:spPr>
            <a:xfrm>
              <a:off x="771550" y="4353242"/>
              <a:ext cx="822830" cy="535951"/>
            </a:xfrm>
            <a:prstGeom prst="roundRect">
              <a:avLst>
                <a:gd name="adj" fmla="val 10000"/>
              </a:avLst>
            </a:prstGeom>
            <a:ln w="3175" cmpd="sng"/>
          </p:spPr>
          <p:style>
            <a:lnRef idx="3">
              <a:schemeClr val="lt1"/>
            </a:lnRef>
            <a:fillRef idx="1">
              <a:schemeClr val="accent1"/>
            </a:fillRef>
            <a:effectRef idx="1">
              <a:schemeClr val="accent1"/>
            </a:effectRef>
            <a:fontRef idx="minor">
              <a:schemeClr val="lt1"/>
            </a:fontRef>
          </p:style>
          <p:txBody>
            <a:bodyPr/>
            <a:lstStyle/>
            <a:p>
              <a:pPr algn="ctr" fontAlgn="auto">
                <a:spcBef>
                  <a:spcPts val="0"/>
                </a:spcBef>
                <a:spcAft>
                  <a:spcPts val="0"/>
                </a:spcAft>
                <a:defRPr/>
              </a:pPr>
              <a:r>
                <a:rPr lang="en-GB" sz="1000" dirty="0" smtClean="0"/>
                <a:t>Science Analysis VM 0</a:t>
              </a:r>
              <a:endParaRPr lang="en-GB" sz="1000" dirty="0"/>
            </a:p>
          </p:txBody>
        </p:sp>
        <p:sp>
          <p:nvSpPr>
            <p:cNvPr id="75" name="Rounded Rectangle 74"/>
            <p:cNvSpPr/>
            <p:nvPr/>
          </p:nvSpPr>
          <p:spPr>
            <a:xfrm>
              <a:off x="858619" y="4427748"/>
              <a:ext cx="822830" cy="535951"/>
            </a:xfrm>
            <a:prstGeom prst="roundRect">
              <a:avLst>
                <a:gd name="adj" fmla="val 10000"/>
              </a:avLst>
            </a:prstGeom>
            <a:ln w="3175" cmpd="sng"/>
          </p:spPr>
          <p:style>
            <a:lnRef idx="3">
              <a:schemeClr val="lt1"/>
            </a:lnRef>
            <a:fillRef idx="1">
              <a:schemeClr val="accent1"/>
            </a:fillRef>
            <a:effectRef idx="1">
              <a:schemeClr val="accent1"/>
            </a:effectRef>
            <a:fontRef idx="minor">
              <a:schemeClr val="lt1"/>
            </a:fontRef>
          </p:style>
          <p:txBody>
            <a:bodyPr/>
            <a:lstStyle/>
            <a:p>
              <a:pPr algn="ctr" fontAlgn="auto">
                <a:spcBef>
                  <a:spcPts val="0"/>
                </a:spcBef>
                <a:spcAft>
                  <a:spcPts val="0"/>
                </a:spcAft>
                <a:defRPr/>
              </a:pPr>
              <a:r>
                <a:rPr lang="en-GB" sz="1000" dirty="0" smtClean="0"/>
                <a:t>Science Analysis VM </a:t>
              </a:r>
              <a:endParaRPr lang="en-GB" sz="1000" dirty="0"/>
            </a:p>
          </p:txBody>
        </p:sp>
        <p:sp>
          <p:nvSpPr>
            <p:cNvPr id="76" name="Rounded Rectangle 75"/>
            <p:cNvSpPr/>
            <p:nvPr/>
          </p:nvSpPr>
          <p:spPr>
            <a:xfrm>
              <a:off x="1938009" y="3512099"/>
              <a:ext cx="822830" cy="427617"/>
            </a:xfrm>
            <a:prstGeom prst="roundRect">
              <a:avLst>
                <a:gd name="adj" fmla="val 10000"/>
              </a:avLst>
            </a:prstGeom>
            <a:solidFill>
              <a:schemeClr val="accent4">
                <a:alpha val="79000"/>
              </a:schemeClr>
            </a:solidFill>
            <a:ln w="3175" cmpd="sng"/>
          </p:spPr>
          <p:style>
            <a:lnRef idx="3">
              <a:schemeClr val="lt1"/>
            </a:lnRef>
            <a:fillRef idx="1">
              <a:schemeClr val="accent4"/>
            </a:fillRef>
            <a:effectRef idx="1">
              <a:schemeClr val="accent4"/>
            </a:effectRef>
            <a:fontRef idx="minor">
              <a:schemeClr val="lt1"/>
            </a:fontRef>
          </p:style>
          <p:txBody>
            <a:bodyPr/>
            <a:lstStyle/>
            <a:p>
              <a:pPr algn="ctr" fontAlgn="auto">
                <a:spcBef>
                  <a:spcPts val="0"/>
                </a:spcBef>
                <a:spcAft>
                  <a:spcPts val="0"/>
                </a:spcAft>
                <a:defRPr/>
              </a:pPr>
              <a:r>
                <a:rPr lang="en-GB" sz="1000" dirty="0" smtClean="0"/>
                <a:t>Appliance Catalogue</a:t>
              </a:r>
              <a:endParaRPr lang="en-GB" sz="1000" dirty="0"/>
            </a:p>
          </p:txBody>
        </p:sp>
        <p:sp>
          <p:nvSpPr>
            <p:cNvPr id="80" name="Rounded Rectangle 79"/>
            <p:cNvSpPr/>
            <p:nvPr/>
          </p:nvSpPr>
          <p:spPr>
            <a:xfrm>
              <a:off x="1079206" y="3978004"/>
              <a:ext cx="1204485" cy="217613"/>
            </a:xfrm>
            <a:prstGeom prst="roundRect">
              <a:avLst>
                <a:gd name="adj" fmla="val 10000"/>
              </a:avLst>
            </a:prstGeom>
            <a:ln>
              <a:noFill/>
            </a:ln>
          </p:spPr>
          <p:style>
            <a:lnRef idx="1">
              <a:schemeClr val="dk1"/>
            </a:lnRef>
            <a:fillRef idx="2">
              <a:schemeClr val="dk1"/>
            </a:fillRef>
            <a:effectRef idx="1">
              <a:schemeClr val="dk1"/>
            </a:effectRef>
            <a:fontRef idx="minor">
              <a:schemeClr val="dk1"/>
            </a:fontRef>
          </p:style>
          <p:txBody>
            <a:bodyPr/>
            <a:lstStyle/>
            <a:p>
              <a:pPr algn="ctr" fontAlgn="auto">
                <a:spcBef>
                  <a:spcPts val="0"/>
                </a:spcBef>
                <a:spcAft>
                  <a:spcPts val="0"/>
                </a:spcAft>
                <a:defRPr/>
              </a:pPr>
              <a:r>
                <a:rPr lang="en-GB" sz="1000" dirty="0" smtClean="0"/>
                <a:t>Firewall + NAT</a:t>
              </a:r>
              <a:endParaRPr lang="en-GB" sz="1000" dirty="0"/>
            </a:p>
          </p:txBody>
        </p:sp>
        <p:sp>
          <p:nvSpPr>
            <p:cNvPr id="52" name="Rounded Rectangle 51"/>
            <p:cNvSpPr/>
            <p:nvPr/>
          </p:nvSpPr>
          <p:spPr>
            <a:xfrm>
              <a:off x="3754274" y="3572970"/>
              <a:ext cx="2452321" cy="1806869"/>
            </a:xfrm>
            <a:prstGeom prst="roundRect">
              <a:avLst>
                <a:gd name="adj" fmla="val 10000"/>
              </a:avLst>
            </a:prstGeom>
            <a:ln w="6350" cmpd="sng">
              <a:prstDash val="dot"/>
            </a:ln>
          </p:spPr>
          <p:style>
            <a:lnRef idx="2">
              <a:schemeClr val="accent5">
                <a:shade val="50000"/>
              </a:schemeClr>
            </a:lnRef>
            <a:fillRef idx="1">
              <a:schemeClr val="accent5"/>
            </a:fillRef>
            <a:effectRef idx="0">
              <a:schemeClr val="accent5"/>
            </a:effectRef>
            <a:fontRef idx="minor">
              <a:schemeClr val="lt1"/>
            </a:fontRef>
          </p:style>
          <p:txBody>
            <a:bodyPr anchor="b"/>
            <a:lstStyle/>
            <a:p>
              <a:pPr algn="r" fontAlgn="auto">
                <a:spcBef>
                  <a:spcPts val="0"/>
                </a:spcBef>
                <a:spcAft>
                  <a:spcPts val="0"/>
                </a:spcAft>
                <a:defRPr/>
              </a:pPr>
              <a:r>
                <a:rPr lang="en-GB" sz="1000" dirty="0" smtClean="0"/>
                <a:t>another-org</a:t>
              </a:r>
              <a:endParaRPr lang="en-GB" sz="1000" dirty="0"/>
            </a:p>
          </p:txBody>
        </p:sp>
        <p:sp>
          <p:nvSpPr>
            <p:cNvPr id="56" name="Rounded Rectangle 55"/>
            <p:cNvSpPr/>
            <p:nvPr/>
          </p:nvSpPr>
          <p:spPr>
            <a:xfrm>
              <a:off x="5159008" y="4536617"/>
              <a:ext cx="822830" cy="535951"/>
            </a:xfrm>
            <a:prstGeom prst="roundRect">
              <a:avLst>
                <a:gd name="adj" fmla="val 10000"/>
              </a:avLst>
            </a:prstGeom>
            <a:ln w="3175" cmpd="sng"/>
          </p:spPr>
          <p:style>
            <a:lnRef idx="3">
              <a:schemeClr val="lt1"/>
            </a:lnRef>
            <a:fillRef idx="1">
              <a:schemeClr val="accent1"/>
            </a:fillRef>
            <a:effectRef idx="1">
              <a:schemeClr val="accent1"/>
            </a:effectRef>
            <a:fontRef idx="minor">
              <a:schemeClr val="lt1"/>
            </a:fontRef>
          </p:style>
          <p:txBody>
            <a:bodyPr/>
            <a:lstStyle/>
            <a:p>
              <a:pPr algn="ctr" fontAlgn="auto">
                <a:spcBef>
                  <a:spcPts val="0"/>
                </a:spcBef>
                <a:spcAft>
                  <a:spcPts val="0"/>
                </a:spcAft>
                <a:defRPr/>
              </a:pPr>
              <a:r>
                <a:rPr lang="en-GB" sz="1000" dirty="0" smtClean="0"/>
                <a:t>Database VM </a:t>
              </a:r>
              <a:endParaRPr lang="en-GB" sz="1000" dirty="0"/>
            </a:p>
          </p:txBody>
        </p:sp>
        <p:sp>
          <p:nvSpPr>
            <p:cNvPr id="57" name="Rounded Rectangle 56"/>
            <p:cNvSpPr/>
            <p:nvPr/>
          </p:nvSpPr>
          <p:spPr>
            <a:xfrm>
              <a:off x="3870491" y="4536617"/>
              <a:ext cx="967501" cy="535951"/>
            </a:xfrm>
            <a:prstGeom prst="roundRect">
              <a:avLst>
                <a:gd name="adj" fmla="val 10000"/>
              </a:avLst>
            </a:prstGeom>
            <a:ln w="3175" cmpd="sng"/>
          </p:spPr>
          <p:style>
            <a:lnRef idx="3">
              <a:schemeClr val="lt1"/>
            </a:lnRef>
            <a:fillRef idx="1">
              <a:schemeClr val="accent1"/>
            </a:fillRef>
            <a:effectRef idx="1">
              <a:schemeClr val="accent1"/>
            </a:effectRef>
            <a:fontRef idx="minor">
              <a:schemeClr val="lt1"/>
            </a:fontRef>
          </p:style>
          <p:txBody>
            <a:bodyPr/>
            <a:lstStyle/>
            <a:p>
              <a:pPr algn="ctr" fontAlgn="auto">
                <a:spcBef>
                  <a:spcPts val="0"/>
                </a:spcBef>
                <a:spcAft>
                  <a:spcPts val="0"/>
                </a:spcAft>
                <a:defRPr/>
              </a:pPr>
              <a:r>
                <a:rPr lang="en-GB" sz="1000" dirty="0" err="1"/>
                <a:t>s</a:t>
              </a:r>
              <a:r>
                <a:rPr lang="en-GB" sz="1000" dirty="0" err="1" smtClean="0"/>
                <a:t>sh</a:t>
              </a:r>
              <a:r>
                <a:rPr lang="en-GB" sz="1000" dirty="0" smtClean="0"/>
                <a:t> bastion</a:t>
              </a:r>
              <a:endParaRPr lang="en-GB" sz="1000" dirty="0"/>
            </a:p>
          </p:txBody>
        </p:sp>
        <p:sp>
          <p:nvSpPr>
            <p:cNvPr id="68" name="Rounded Rectangle 67"/>
            <p:cNvSpPr/>
            <p:nvPr/>
          </p:nvSpPr>
          <p:spPr>
            <a:xfrm>
              <a:off x="4992089" y="3731168"/>
              <a:ext cx="1027867" cy="535951"/>
            </a:xfrm>
            <a:prstGeom prst="roundRect">
              <a:avLst>
                <a:gd name="adj" fmla="val 10000"/>
              </a:avLst>
            </a:prstGeom>
            <a:ln w="3175" cmpd="sng"/>
          </p:spPr>
          <p:style>
            <a:lnRef idx="3">
              <a:schemeClr val="lt1"/>
            </a:lnRef>
            <a:fillRef idx="1">
              <a:schemeClr val="accent1"/>
            </a:fillRef>
            <a:effectRef idx="1">
              <a:schemeClr val="accent1"/>
            </a:effectRef>
            <a:fontRef idx="minor">
              <a:schemeClr val="lt1"/>
            </a:fontRef>
          </p:style>
          <p:txBody>
            <a:bodyPr/>
            <a:lstStyle/>
            <a:p>
              <a:pPr algn="ctr" fontAlgn="auto">
                <a:spcBef>
                  <a:spcPts val="0"/>
                </a:spcBef>
                <a:spcAft>
                  <a:spcPts val="0"/>
                </a:spcAft>
                <a:defRPr/>
              </a:pPr>
              <a:r>
                <a:rPr lang="en-GB" sz="1000" dirty="0" smtClean="0"/>
                <a:t>Web Application Server VM</a:t>
              </a:r>
              <a:endParaRPr lang="en-GB" sz="1000" dirty="0"/>
            </a:p>
          </p:txBody>
        </p:sp>
        <p:sp>
          <p:nvSpPr>
            <p:cNvPr id="51" name="Rounded Rectangle 50"/>
            <p:cNvSpPr/>
            <p:nvPr/>
          </p:nvSpPr>
          <p:spPr>
            <a:xfrm>
              <a:off x="6279752" y="3572970"/>
              <a:ext cx="2452321" cy="1806869"/>
            </a:xfrm>
            <a:prstGeom prst="roundRect">
              <a:avLst>
                <a:gd name="adj" fmla="val 10000"/>
              </a:avLst>
            </a:prstGeom>
            <a:ln w="6350" cmpd="sng">
              <a:prstDash val="dot"/>
            </a:ln>
          </p:spPr>
          <p:style>
            <a:lnRef idx="2">
              <a:schemeClr val="accent5">
                <a:shade val="50000"/>
              </a:schemeClr>
            </a:lnRef>
            <a:fillRef idx="1">
              <a:schemeClr val="accent5"/>
            </a:fillRef>
            <a:effectRef idx="0">
              <a:schemeClr val="accent5"/>
            </a:effectRef>
            <a:fontRef idx="minor">
              <a:schemeClr val="lt1"/>
            </a:fontRef>
          </p:style>
          <p:txBody>
            <a:bodyPr anchor="b"/>
            <a:lstStyle/>
            <a:p>
              <a:pPr algn="r" fontAlgn="auto">
                <a:spcBef>
                  <a:spcPts val="0"/>
                </a:spcBef>
                <a:spcAft>
                  <a:spcPts val="0"/>
                </a:spcAft>
                <a:defRPr/>
              </a:pPr>
              <a:r>
                <a:rPr lang="en-GB" sz="1000" dirty="0" err="1"/>
                <a:t>e</a:t>
              </a:r>
              <a:r>
                <a:rPr lang="en-GB" sz="1000" dirty="0" err="1" smtClean="0"/>
                <a:t>os</a:t>
              </a:r>
              <a:r>
                <a:rPr lang="en-GB" sz="1000" dirty="0" smtClean="0"/>
                <a:t>-cloud-org</a:t>
              </a:r>
              <a:endParaRPr lang="en-GB" sz="1000" dirty="0"/>
            </a:p>
          </p:txBody>
        </p:sp>
        <p:sp>
          <p:nvSpPr>
            <p:cNvPr id="62" name="Rounded Rectangle 61"/>
            <p:cNvSpPr/>
            <p:nvPr/>
          </p:nvSpPr>
          <p:spPr>
            <a:xfrm>
              <a:off x="7445549" y="4361842"/>
              <a:ext cx="822830" cy="535951"/>
            </a:xfrm>
            <a:prstGeom prst="roundRect">
              <a:avLst>
                <a:gd name="adj" fmla="val 10000"/>
              </a:avLst>
            </a:prstGeom>
            <a:ln w="3175" cmpd="sng"/>
          </p:spPr>
          <p:style>
            <a:lnRef idx="3">
              <a:schemeClr val="lt1"/>
            </a:lnRef>
            <a:fillRef idx="1">
              <a:schemeClr val="accent1"/>
            </a:fillRef>
            <a:effectRef idx="1">
              <a:schemeClr val="accent1"/>
            </a:effectRef>
            <a:fontRef idx="minor">
              <a:schemeClr val="lt1"/>
            </a:fontRef>
          </p:style>
          <p:txBody>
            <a:bodyPr/>
            <a:lstStyle/>
            <a:p>
              <a:pPr algn="ctr" fontAlgn="auto">
                <a:spcBef>
                  <a:spcPts val="0"/>
                </a:spcBef>
                <a:spcAft>
                  <a:spcPts val="0"/>
                </a:spcAft>
                <a:defRPr/>
              </a:pPr>
              <a:r>
                <a:rPr lang="en-GB" sz="1000" dirty="0" smtClean="0"/>
                <a:t>Science Analysis VM 0</a:t>
              </a:r>
              <a:endParaRPr lang="en-GB" sz="1000" dirty="0"/>
            </a:p>
          </p:txBody>
        </p:sp>
        <p:sp>
          <p:nvSpPr>
            <p:cNvPr id="64" name="Rounded Rectangle 63"/>
            <p:cNvSpPr/>
            <p:nvPr/>
          </p:nvSpPr>
          <p:spPr>
            <a:xfrm>
              <a:off x="7518694" y="4447439"/>
              <a:ext cx="892973" cy="535951"/>
            </a:xfrm>
            <a:prstGeom prst="roundRect">
              <a:avLst>
                <a:gd name="adj" fmla="val 10000"/>
              </a:avLst>
            </a:prstGeom>
            <a:ln w="3175" cmpd="sng"/>
          </p:spPr>
          <p:style>
            <a:lnRef idx="3">
              <a:schemeClr val="lt1"/>
            </a:lnRef>
            <a:fillRef idx="1">
              <a:schemeClr val="accent1"/>
            </a:fillRef>
            <a:effectRef idx="1">
              <a:schemeClr val="accent1"/>
            </a:effectRef>
            <a:fontRef idx="minor">
              <a:schemeClr val="lt1"/>
            </a:fontRef>
          </p:style>
          <p:txBody>
            <a:bodyPr/>
            <a:lstStyle/>
            <a:p>
              <a:pPr algn="ctr" fontAlgn="auto">
                <a:spcBef>
                  <a:spcPts val="0"/>
                </a:spcBef>
                <a:spcAft>
                  <a:spcPts val="0"/>
                </a:spcAft>
                <a:defRPr/>
              </a:pPr>
              <a:r>
                <a:rPr lang="en-GB" sz="1000" dirty="0" smtClean="0"/>
                <a:t>Science Analysis VM 0</a:t>
              </a:r>
              <a:endParaRPr lang="en-GB" sz="1000" dirty="0"/>
            </a:p>
          </p:txBody>
        </p:sp>
        <p:sp>
          <p:nvSpPr>
            <p:cNvPr id="65" name="Rounded Rectangle 64"/>
            <p:cNvSpPr/>
            <p:nvPr/>
          </p:nvSpPr>
          <p:spPr>
            <a:xfrm>
              <a:off x="7612468" y="4535765"/>
              <a:ext cx="975328" cy="535951"/>
            </a:xfrm>
            <a:prstGeom prst="roundRect">
              <a:avLst>
                <a:gd name="adj" fmla="val 10000"/>
              </a:avLst>
            </a:prstGeom>
            <a:ln w="3175" cmpd="sng"/>
          </p:spPr>
          <p:style>
            <a:lnRef idx="3">
              <a:schemeClr val="lt1"/>
            </a:lnRef>
            <a:fillRef idx="1">
              <a:schemeClr val="accent1"/>
            </a:fillRef>
            <a:effectRef idx="1">
              <a:schemeClr val="accent1"/>
            </a:effectRef>
            <a:fontRef idx="minor">
              <a:schemeClr val="lt1"/>
            </a:fontRef>
          </p:style>
          <p:txBody>
            <a:bodyPr/>
            <a:lstStyle/>
            <a:p>
              <a:pPr algn="ctr" fontAlgn="auto">
                <a:spcBef>
                  <a:spcPts val="0"/>
                </a:spcBef>
                <a:spcAft>
                  <a:spcPts val="0"/>
                </a:spcAft>
                <a:defRPr/>
              </a:pPr>
              <a:r>
                <a:rPr lang="en-GB" sz="1000" dirty="0" err="1" smtClean="0"/>
                <a:t>CloudBioLinux</a:t>
              </a:r>
              <a:r>
                <a:rPr lang="en-GB" sz="1000" dirty="0" smtClean="0"/>
                <a:t> VM </a:t>
              </a:r>
              <a:endParaRPr lang="en-GB" sz="1000" dirty="0"/>
            </a:p>
          </p:txBody>
        </p:sp>
        <p:sp>
          <p:nvSpPr>
            <p:cNvPr id="66" name="Rounded Rectangle 65"/>
            <p:cNvSpPr/>
            <p:nvPr/>
          </p:nvSpPr>
          <p:spPr>
            <a:xfrm>
              <a:off x="6395970" y="4651887"/>
              <a:ext cx="822830" cy="535951"/>
            </a:xfrm>
            <a:prstGeom prst="roundRect">
              <a:avLst>
                <a:gd name="adj" fmla="val 10000"/>
              </a:avLst>
            </a:prstGeom>
            <a:ln w="3175" cmpd="sng"/>
          </p:spPr>
          <p:style>
            <a:lnRef idx="3">
              <a:schemeClr val="lt1"/>
            </a:lnRef>
            <a:fillRef idx="1">
              <a:schemeClr val="accent1"/>
            </a:fillRef>
            <a:effectRef idx="1">
              <a:schemeClr val="accent1"/>
            </a:effectRef>
            <a:fontRef idx="minor">
              <a:schemeClr val="lt1"/>
            </a:fontRef>
          </p:style>
          <p:txBody>
            <a:bodyPr/>
            <a:lstStyle/>
            <a:p>
              <a:pPr algn="ctr" fontAlgn="auto">
                <a:spcBef>
                  <a:spcPts val="0"/>
                </a:spcBef>
                <a:spcAft>
                  <a:spcPts val="0"/>
                </a:spcAft>
                <a:defRPr/>
              </a:pPr>
              <a:r>
                <a:rPr lang="en-GB" sz="1000" dirty="0" smtClean="0"/>
                <a:t>File Server VM</a:t>
              </a:r>
              <a:endParaRPr lang="en-GB" sz="1000" dirty="0"/>
            </a:p>
          </p:txBody>
        </p:sp>
        <p:sp>
          <p:nvSpPr>
            <p:cNvPr id="77" name="Rounded Rectangle 76"/>
            <p:cNvSpPr/>
            <p:nvPr/>
          </p:nvSpPr>
          <p:spPr>
            <a:xfrm>
              <a:off x="7629308" y="3741088"/>
              <a:ext cx="958488" cy="535951"/>
            </a:xfrm>
            <a:prstGeom prst="roundRect">
              <a:avLst>
                <a:gd name="adj" fmla="val 10000"/>
              </a:avLst>
            </a:prstGeom>
            <a:ln w="3175" cmpd="sng"/>
          </p:spPr>
          <p:style>
            <a:lnRef idx="3">
              <a:schemeClr val="lt1"/>
            </a:lnRef>
            <a:fillRef idx="1">
              <a:schemeClr val="accent1"/>
            </a:fillRef>
            <a:effectRef idx="1">
              <a:schemeClr val="accent1"/>
            </a:effectRef>
            <a:fontRef idx="minor">
              <a:schemeClr val="lt1"/>
            </a:fontRef>
          </p:style>
          <p:txBody>
            <a:bodyPr/>
            <a:lstStyle/>
            <a:p>
              <a:pPr algn="ctr" fontAlgn="auto">
                <a:spcBef>
                  <a:spcPts val="0"/>
                </a:spcBef>
                <a:spcAft>
                  <a:spcPts val="0"/>
                </a:spcAft>
                <a:defRPr/>
              </a:pPr>
              <a:r>
                <a:rPr lang="en-GB" sz="1000" dirty="0" err="1" smtClean="0"/>
                <a:t>CloudBioLinux</a:t>
              </a:r>
              <a:endParaRPr lang="en-GB" sz="1000" dirty="0"/>
            </a:p>
            <a:p>
              <a:pPr algn="ctr" fontAlgn="auto">
                <a:spcBef>
                  <a:spcPts val="0"/>
                </a:spcBef>
                <a:spcAft>
                  <a:spcPts val="0"/>
                </a:spcAft>
                <a:defRPr/>
              </a:pPr>
              <a:r>
                <a:rPr lang="en-GB" sz="1000" dirty="0" smtClean="0"/>
                <a:t>Fat Node</a:t>
              </a:r>
              <a:endParaRPr lang="en-GB" sz="1000" dirty="0"/>
            </a:p>
          </p:txBody>
        </p:sp>
        <p:sp>
          <p:nvSpPr>
            <p:cNvPr id="78" name="Rounded Rectangle 77"/>
            <p:cNvSpPr/>
            <p:nvPr/>
          </p:nvSpPr>
          <p:spPr>
            <a:xfrm>
              <a:off x="3870492" y="3768000"/>
              <a:ext cx="822830" cy="427617"/>
            </a:xfrm>
            <a:prstGeom prst="roundRect">
              <a:avLst>
                <a:gd name="adj" fmla="val 10000"/>
              </a:avLst>
            </a:prstGeom>
            <a:solidFill>
              <a:schemeClr val="accent4">
                <a:alpha val="79000"/>
              </a:schemeClr>
            </a:solidFill>
            <a:ln w="3175" cmpd="sng"/>
          </p:spPr>
          <p:style>
            <a:lnRef idx="3">
              <a:schemeClr val="lt1"/>
            </a:lnRef>
            <a:fillRef idx="1">
              <a:schemeClr val="accent4"/>
            </a:fillRef>
            <a:effectRef idx="1">
              <a:schemeClr val="accent4"/>
            </a:effectRef>
            <a:fontRef idx="minor">
              <a:schemeClr val="lt1"/>
            </a:fontRef>
          </p:style>
          <p:txBody>
            <a:bodyPr/>
            <a:lstStyle/>
            <a:p>
              <a:pPr algn="ctr" fontAlgn="auto">
                <a:spcBef>
                  <a:spcPts val="0"/>
                </a:spcBef>
                <a:spcAft>
                  <a:spcPts val="0"/>
                </a:spcAft>
                <a:defRPr/>
              </a:pPr>
              <a:r>
                <a:rPr lang="en-GB" sz="1000" dirty="0" smtClean="0"/>
                <a:t>Appliance Catalogue</a:t>
              </a:r>
              <a:endParaRPr lang="en-GB" sz="1000" dirty="0"/>
            </a:p>
          </p:txBody>
        </p:sp>
        <p:sp>
          <p:nvSpPr>
            <p:cNvPr id="79" name="Rounded Rectangle 78"/>
            <p:cNvSpPr/>
            <p:nvPr/>
          </p:nvSpPr>
          <p:spPr>
            <a:xfrm>
              <a:off x="6428605" y="3768000"/>
              <a:ext cx="822830" cy="427617"/>
            </a:xfrm>
            <a:prstGeom prst="roundRect">
              <a:avLst>
                <a:gd name="adj" fmla="val 10000"/>
              </a:avLst>
            </a:prstGeom>
            <a:solidFill>
              <a:schemeClr val="accent4">
                <a:alpha val="79000"/>
              </a:schemeClr>
            </a:solidFill>
            <a:ln w="3175" cmpd="sng"/>
          </p:spPr>
          <p:style>
            <a:lnRef idx="3">
              <a:schemeClr val="lt1"/>
            </a:lnRef>
            <a:fillRef idx="1">
              <a:schemeClr val="accent4"/>
            </a:fillRef>
            <a:effectRef idx="1">
              <a:schemeClr val="accent4"/>
            </a:effectRef>
            <a:fontRef idx="minor">
              <a:schemeClr val="lt1"/>
            </a:fontRef>
          </p:style>
          <p:txBody>
            <a:bodyPr/>
            <a:lstStyle/>
            <a:p>
              <a:pPr algn="ctr" fontAlgn="auto">
                <a:spcBef>
                  <a:spcPts val="0"/>
                </a:spcBef>
                <a:spcAft>
                  <a:spcPts val="0"/>
                </a:spcAft>
                <a:defRPr/>
              </a:pPr>
              <a:r>
                <a:rPr lang="en-GB" sz="1000" dirty="0" smtClean="0"/>
                <a:t>Appliance Catalogue</a:t>
              </a:r>
              <a:endParaRPr lang="en-GB" sz="1000" dirty="0"/>
            </a:p>
          </p:txBody>
        </p:sp>
        <p:sp>
          <p:nvSpPr>
            <p:cNvPr id="81" name="Rounded Rectangle 80"/>
            <p:cNvSpPr/>
            <p:nvPr/>
          </p:nvSpPr>
          <p:spPr>
            <a:xfrm>
              <a:off x="4408252" y="3453368"/>
              <a:ext cx="1204485" cy="217613"/>
            </a:xfrm>
            <a:prstGeom prst="roundRect">
              <a:avLst>
                <a:gd name="adj" fmla="val 10000"/>
              </a:avLst>
            </a:prstGeom>
            <a:ln>
              <a:noFill/>
            </a:ln>
          </p:spPr>
          <p:style>
            <a:lnRef idx="1">
              <a:schemeClr val="dk1"/>
            </a:lnRef>
            <a:fillRef idx="2">
              <a:schemeClr val="dk1"/>
            </a:fillRef>
            <a:effectRef idx="1">
              <a:schemeClr val="dk1"/>
            </a:effectRef>
            <a:fontRef idx="minor">
              <a:schemeClr val="dk1"/>
            </a:fontRef>
          </p:style>
          <p:txBody>
            <a:bodyPr/>
            <a:lstStyle/>
            <a:p>
              <a:pPr algn="ctr" fontAlgn="auto">
                <a:spcBef>
                  <a:spcPts val="0"/>
                </a:spcBef>
                <a:spcAft>
                  <a:spcPts val="0"/>
                </a:spcAft>
                <a:defRPr/>
              </a:pPr>
              <a:r>
                <a:rPr lang="en-GB" sz="1000" dirty="0" smtClean="0"/>
                <a:t>Firewall + NAT</a:t>
              </a:r>
              <a:endParaRPr lang="en-GB" sz="1000" dirty="0"/>
            </a:p>
          </p:txBody>
        </p:sp>
        <p:sp>
          <p:nvSpPr>
            <p:cNvPr id="82" name="Rounded Rectangle 81"/>
            <p:cNvSpPr/>
            <p:nvPr/>
          </p:nvSpPr>
          <p:spPr>
            <a:xfrm>
              <a:off x="6916451" y="3447861"/>
              <a:ext cx="1204485" cy="217613"/>
            </a:xfrm>
            <a:prstGeom prst="roundRect">
              <a:avLst>
                <a:gd name="adj" fmla="val 10000"/>
              </a:avLst>
            </a:prstGeom>
            <a:ln>
              <a:noFill/>
            </a:ln>
          </p:spPr>
          <p:style>
            <a:lnRef idx="1">
              <a:schemeClr val="dk1"/>
            </a:lnRef>
            <a:fillRef idx="2">
              <a:schemeClr val="dk1"/>
            </a:fillRef>
            <a:effectRef idx="1">
              <a:schemeClr val="dk1"/>
            </a:effectRef>
            <a:fontRef idx="minor">
              <a:schemeClr val="dk1"/>
            </a:fontRef>
          </p:style>
          <p:txBody>
            <a:bodyPr/>
            <a:lstStyle/>
            <a:p>
              <a:pPr algn="ctr" fontAlgn="auto">
                <a:spcBef>
                  <a:spcPts val="0"/>
                </a:spcBef>
                <a:spcAft>
                  <a:spcPts val="0"/>
                </a:spcAft>
                <a:defRPr/>
              </a:pPr>
              <a:r>
                <a:rPr lang="en-GB" sz="1000" dirty="0" smtClean="0"/>
                <a:t>Firewall + NAT</a:t>
              </a:r>
              <a:endParaRPr lang="en-GB" sz="1000" dirty="0"/>
            </a:p>
          </p:txBody>
        </p:sp>
      </p:grpSp>
      <p:sp>
        <p:nvSpPr>
          <p:cNvPr id="70" name="Flowchart: Magnetic Disk 42"/>
          <p:cNvSpPr/>
          <p:nvPr/>
        </p:nvSpPr>
        <p:spPr>
          <a:xfrm>
            <a:off x="7727361" y="5479769"/>
            <a:ext cx="1025133" cy="631336"/>
          </a:xfrm>
          <a:prstGeom prst="flowChartMagneticDisk">
            <a:avLst/>
          </a:prstGeom>
          <a:ln w="3175" cmpd="sng"/>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r>
              <a:rPr lang="en-GB" sz="1200" dirty="0" err="1" smtClean="0">
                <a:solidFill>
                  <a:schemeClr val="bg1"/>
                </a:solidFill>
              </a:rPr>
              <a:t>NetApp</a:t>
            </a:r>
            <a:r>
              <a:rPr lang="en-GB" sz="1200" dirty="0" smtClean="0">
                <a:solidFill>
                  <a:schemeClr val="bg1"/>
                </a:solidFill>
              </a:rPr>
              <a:t> storage</a:t>
            </a:r>
            <a:endParaRPr lang="en-GB" sz="1200" dirty="0">
              <a:solidFill>
                <a:schemeClr val="bg1"/>
              </a:solidFill>
            </a:endParaRPr>
          </a:p>
        </p:txBody>
      </p:sp>
      <p:grpSp>
        <p:nvGrpSpPr>
          <p:cNvPr id="7" name="Group 6"/>
          <p:cNvGrpSpPr/>
          <p:nvPr/>
        </p:nvGrpSpPr>
        <p:grpSpPr>
          <a:xfrm>
            <a:off x="68144" y="908720"/>
            <a:ext cx="9000690" cy="2589519"/>
            <a:chOff x="68144" y="908720"/>
            <a:chExt cx="9000690" cy="2589519"/>
          </a:xfrm>
        </p:grpSpPr>
        <p:pic>
          <p:nvPicPr>
            <p:cNvPr id="4" name="Picture 3"/>
            <p:cNvPicPr>
              <a:picLocks noChangeAspect="1"/>
            </p:cNvPicPr>
            <p:nvPr/>
          </p:nvPicPr>
          <p:blipFill>
            <a:blip r:embed="rId3"/>
            <a:stretch>
              <a:fillRect/>
            </a:stretch>
          </p:blipFill>
          <p:spPr>
            <a:xfrm>
              <a:off x="2720082" y="908720"/>
              <a:ext cx="837740" cy="852939"/>
            </a:xfrm>
            <a:prstGeom prst="rect">
              <a:avLst/>
            </a:prstGeom>
          </p:spPr>
        </p:pic>
        <p:pic>
          <p:nvPicPr>
            <p:cNvPr id="72" name="Picture 71"/>
            <p:cNvPicPr>
              <a:picLocks noChangeAspect="1"/>
            </p:cNvPicPr>
            <p:nvPr/>
          </p:nvPicPr>
          <p:blipFill>
            <a:blip r:embed="rId4"/>
            <a:stretch>
              <a:fillRect/>
            </a:stretch>
          </p:blipFill>
          <p:spPr>
            <a:xfrm>
              <a:off x="2760618" y="1618235"/>
              <a:ext cx="1268873" cy="874661"/>
            </a:xfrm>
            <a:prstGeom prst="rect">
              <a:avLst/>
            </a:prstGeom>
            <a:effectLst>
              <a:outerShdw blurRad="50800" dist="38100" dir="2700000" algn="tl" rotWithShape="0">
                <a:prstClr val="black">
                  <a:alpha val="40000"/>
                </a:prstClr>
              </a:outerShdw>
            </a:effectLst>
          </p:spPr>
        </p:pic>
        <p:sp>
          <p:nvSpPr>
            <p:cNvPr id="89" name="TextBox 88"/>
            <p:cNvSpPr txBox="1"/>
            <p:nvPr/>
          </p:nvSpPr>
          <p:spPr>
            <a:xfrm>
              <a:off x="68144" y="1370916"/>
              <a:ext cx="790476" cy="830997"/>
            </a:xfrm>
            <a:prstGeom prst="rect">
              <a:avLst/>
            </a:prstGeom>
            <a:noFill/>
          </p:spPr>
          <p:txBody>
            <a:bodyPr wrap="square">
              <a:spAutoFit/>
            </a:bodyPr>
            <a:lstStyle/>
            <a:p>
              <a:pPr algn="ctr" fontAlgn="auto">
                <a:spcBef>
                  <a:spcPts val="0"/>
                </a:spcBef>
                <a:spcAft>
                  <a:spcPts val="0"/>
                </a:spcAft>
                <a:defRPr/>
              </a:pPr>
              <a:r>
                <a:rPr lang="en-GB" sz="1200" dirty="0" smtClean="0"/>
                <a:t>JASMIN Analysis Platform VM</a:t>
              </a:r>
              <a:endParaRPr lang="en-GB" sz="1200" dirty="0">
                <a:latin typeface="+mn-lt"/>
                <a:ea typeface="+mn-ea"/>
                <a:cs typeface="+mn-cs"/>
              </a:endParaRPr>
            </a:p>
          </p:txBody>
        </p:sp>
        <p:pic>
          <p:nvPicPr>
            <p:cNvPr id="94" name="Picture 93" descr="user-man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2452" y="1272648"/>
              <a:ext cx="527276" cy="504474"/>
            </a:xfrm>
            <a:prstGeom prst="rect">
              <a:avLst/>
            </a:prstGeom>
          </p:spPr>
        </p:pic>
        <p:pic>
          <p:nvPicPr>
            <p:cNvPr id="10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783" y="1944676"/>
              <a:ext cx="835520" cy="639228"/>
            </a:xfrm>
            <a:prstGeom prst="rect">
              <a:avLst/>
            </a:prstGeom>
            <a:noFill/>
            <a:ln>
              <a:noFill/>
            </a:ln>
            <a:effectLst>
              <a:outerShdw blurRad="63500" dist="38099" dir="2700000" algn="ctr" rotWithShape="0">
                <a:srgbClr val="000000">
                  <a:alpha val="74998"/>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Lst>
          </p:spPr>
        </p:pic>
        <p:sp>
          <p:nvSpPr>
            <p:cNvPr id="111" name="Up-Down Arrow 110"/>
            <p:cNvSpPr>
              <a:spLocks/>
            </p:cNvSpPr>
            <p:nvPr/>
          </p:nvSpPr>
          <p:spPr>
            <a:xfrm>
              <a:off x="2601619" y="2346239"/>
              <a:ext cx="360000" cy="1152000"/>
            </a:xfrm>
            <a:prstGeom prst="upDownArrow">
              <a:avLst/>
            </a:prstGeom>
            <a:gradFill flip="none" rotWithShape="1">
              <a:gsLst>
                <a:gs pos="0">
                  <a:schemeClr val="accent6">
                    <a:tint val="100000"/>
                    <a:shade val="100000"/>
                    <a:satMod val="130000"/>
                    <a:alpha val="52000"/>
                  </a:schemeClr>
                </a:gs>
                <a:gs pos="100000">
                  <a:schemeClr val="accent6">
                    <a:tint val="50000"/>
                    <a:shade val="100000"/>
                    <a:satMod val="350000"/>
                    <a:alpha val="52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2" name="Rectangle 91"/>
            <p:cNvSpPr>
              <a:spLocks/>
            </p:cNvSpPr>
            <p:nvPr/>
          </p:nvSpPr>
          <p:spPr>
            <a:xfrm>
              <a:off x="2123464" y="2346239"/>
              <a:ext cx="2569857" cy="336113"/>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200" dirty="0" smtClean="0"/>
                <a:t>JASMIN Cloud Management Interfaces</a:t>
              </a:r>
              <a:endParaRPr lang="en-US" sz="1200" kern="1200" dirty="0"/>
            </a:p>
          </p:txBody>
        </p:sp>
        <p:sp>
          <p:nvSpPr>
            <p:cNvPr id="95" name="Rounded Rectangle 94"/>
            <p:cNvSpPr/>
            <p:nvPr/>
          </p:nvSpPr>
          <p:spPr>
            <a:xfrm>
              <a:off x="1080861" y="2682352"/>
              <a:ext cx="1204485" cy="217613"/>
            </a:xfrm>
            <a:prstGeom prst="roundRect">
              <a:avLst>
                <a:gd name="adj" fmla="val 10000"/>
              </a:avLst>
            </a:prstGeom>
            <a:ln>
              <a:noFill/>
            </a:ln>
          </p:spPr>
          <p:style>
            <a:lnRef idx="1">
              <a:schemeClr val="dk1"/>
            </a:lnRef>
            <a:fillRef idx="2">
              <a:schemeClr val="dk1"/>
            </a:fillRef>
            <a:effectRef idx="1">
              <a:schemeClr val="dk1"/>
            </a:effectRef>
            <a:fontRef idx="minor">
              <a:schemeClr val="dk1"/>
            </a:fontRef>
          </p:style>
          <p:txBody>
            <a:bodyPr/>
            <a:lstStyle/>
            <a:p>
              <a:pPr algn="ctr" fontAlgn="auto">
                <a:spcBef>
                  <a:spcPts val="0"/>
                </a:spcBef>
                <a:spcAft>
                  <a:spcPts val="0"/>
                </a:spcAft>
                <a:defRPr/>
              </a:pPr>
              <a:r>
                <a:rPr lang="en-GB" sz="1000" dirty="0" smtClean="0">
                  <a:solidFill>
                    <a:schemeClr val="tx2"/>
                  </a:solidFill>
                </a:rPr>
                <a:t>Firewall </a:t>
              </a:r>
              <a:endParaRPr lang="en-GB" sz="1000" dirty="0">
                <a:solidFill>
                  <a:schemeClr val="tx2"/>
                </a:solidFill>
              </a:endParaRPr>
            </a:p>
          </p:txBody>
        </p:sp>
        <p:sp>
          <p:nvSpPr>
            <p:cNvPr id="87" name="Up-Down Arrow 86"/>
            <p:cNvSpPr>
              <a:spLocks/>
            </p:cNvSpPr>
            <p:nvPr/>
          </p:nvSpPr>
          <p:spPr>
            <a:xfrm>
              <a:off x="1080861" y="2346239"/>
              <a:ext cx="360000" cy="1152000"/>
            </a:xfrm>
            <a:prstGeom prst="upDownArrow">
              <a:avLst/>
            </a:prstGeom>
            <a:gradFill flip="none" rotWithShape="1">
              <a:gsLst>
                <a:gs pos="0">
                  <a:schemeClr val="accent1">
                    <a:tint val="100000"/>
                    <a:shade val="100000"/>
                    <a:satMod val="130000"/>
                    <a:alpha val="61000"/>
                  </a:schemeClr>
                </a:gs>
                <a:gs pos="100000">
                  <a:schemeClr val="accent1">
                    <a:tint val="50000"/>
                    <a:shade val="100000"/>
                    <a:satMod val="350000"/>
                    <a:alpha val="6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3" name="Picture 62" descr="user-woman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1620" y="1590986"/>
              <a:ext cx="516316" cy="502951"/>
            </a:xfrm>
            <a:prstGeom prst="rect">
              <a:avLst/>
            </a:prstGeom>
          </p:spPr>
        </p:pic>
        <p:pic>
          <p:nvPicPr>
            <p:cNvPr id="88" name="Picture 87"/>
            <p:cNvPicPr>
              <a:picLocks noChangeAspect="1"/>
            </p:cNvPicPr>
            <p:nvPr/>
          </p:nvPicPr>
          <p:blipFill>
            <a:blip r:embed="rId8"/>
            <a:stretch>
              <a:fillRect/>
            </a:stretch>
          </p:blipFill>
          <p:spPr>
            <a:xfrm>
              <a:off x="4837993" y="1722312"/>
              <a:ext cx="1226862" cy="766788"/>
            </a:xfrm>
            <a:prstGeom prst="rect">
              <a:avLst/>
            </a:prstGeom>
            <a:effectLst>
              <a:outerShdw blurRad="50800" dist="38100" dir="2700000" algn="tl" rotWithShape="0">
                <a:prstClr val="black">
                  <a:alpha val="40000"/>
                </a:prstClr>
              </a:outerShdw>
            </a:effectLst>
          </p:spPr>
        </p:pic>
        <p:sp>
          <p:nvSpPr>
            <p:cNvPr id="90" name="Rectangle 89"/>
            <p:cNvSpPr/>
            <p:nvPr/>
          </p:nvSpPr>
          <p:spPr>
            <a:xfrm>
              <a:off x="4585636" y="1361122"/>
              <a:ext cx="2511105" cy="36119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200" dirty="0"/>
                <a:t>A</a:t>
              </a:r>
              <a:r>
                <a:rPr lang="en-US" sz="1200" dirty="0" smtClean="0"/>
                <a:t>ccess for hosted services</a:t>
              </a:r>
              <a:endParaRPr lang="en-US" sz="1200" kern="1200" dirty="0"/>
            </a:p>
          </p:txBody>
        </p:sp>
        <p:sp>
          <p:nvSpPr>
            <p:cNvPr id="60" name="Rectangle 59"/>
            <p:cNvSpPr/>
            <p:nvPr/>
          </p:nvSpPr>
          <p:spPr>
            <a:xfrm>
              <a:off x="7268634" y="1370916"/>
              <a:ext cx="1800200" cy="499733"/>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200" dirty="0" err="1" smtClean="0"/>
                <a:t>CloudBioLinux</a:t>
              </a:r>
              <a:r>
                <a:rPr lang="en-US" sz="1200" dirty="0" smtClean="0"/>
                <a:t> Desktop with dynamic RAM boost</a:t>
              </a:r>
              <a:endParaRPr lang="en-US" sz="1200" kern="1200" dirty="0"/>
            </a:p>
          </p:txBody>
        </p:sp>
        <p:pic>
          <p:nvPicPr>
            <p:cNvPr id="83" name="Picture 82"/>
            <p:cNvPicPr>
              <a:picLocks noChangeAspect="1"/>
            </p:cNvPicPr>
            <p:nvPr/>
          </p:nvPicPr>
          <p:blipFill>
            <a:blip r:embed="rId9"/>
            <a:stretch>
              <a:fillRect/>
            </a:stretch>
          </p:blipFill>
          <p:spPr>
            <a:xfrm>
              <a:off x="7375338" y="1808418"/>
              <a:ext cx="1212458" cy="682008"/>
            </a:xfrm>
            <a:prstGeom prst="rect">
              <a:avLst/>
            </a:prstGeom>
            <a:effectLst>
              <a:outerShdw blurRad="50800" dist="38100" dir="2700000" algn="tl" rotWithShape="0">
                <a:prstClr val="black">
                  <a:alpha val="40000"/>
                </a:prstClr>
              </a:outerShdw>
            </a:effectLst>
          </p:spPr>
        </p:pic>
        <p:sp>
          <p:nvSpPr>
            <p:cNvPr id="13" name="Up-Down Arrow 12"/>
            <p:cNvSpPr>
              <a:spLocks/>
            </p:cNvSpPr>
            <p:nvPr/>
          </p:nvSpPr>
          <p:spPr>
            <a:xfrm>
              <a:off x="3844950" y="2346239"/>
              <a:ext cx="360000" cy="1152000"/>
            </a:xfrm>
            <a:prstGeom prst="upDownArrow">
              <a:avLst/>
            </a:prstGeom>
            <a:gradFill flip="none" rotWithShape="1">
              <a:gsLst>
                <a:gs pos="0">
                  <a:schemeClr val="accent6">
                    <a:tint val="100000"/>
                    <a:shade val="100000"/>
                    <a:satMod val="130000"/>
                    <a:alpha val="52000"/>
                  </a:schemeClr>
                </a:gs>
                <a:gs pos="100000">
                  <a:schemeClr val="accent6">
                    <a:tint val="50000"/>
                    <a:shade val="100000"/>
                    <a:satMod val="350000"/>
                    <a:alpha val="52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1" name="Rounded Rectangle 90"/>
            <p:cNvSpPr/>
            <p:nvPr/>
          </p:nvSpPr>
          <p:spPr>
            <a:xfrm>
              <a:off x="4408252" y="2696992"/>
              <a:ext cx="3860127" cy="217613"/>
            </a:xfrm>
            <a:prstGeom prst="roundRect">
              <a:avLst>
                <a:gd name="adj" fmla="val 10000"/>
              </a:avLst>
            </a:prstGeom>
            <a:ln>
              <a:noFill/>
            </a:ln>
          </p:spPr>
          <p:style>
            <a:lnRef idx="1">
              <a:schemeClr val="dk1"/>
            </a:lnRef>
            <a:fillRef idx="2">
              <a:schemeClr val="dk1"/>
            </a:fillRef>
            <a:effectRef idx="1">
              <a:schemeClr val="dk1"/>
            </a:effectRef>
            <a:fontRef idx="minor">
              <a:schemeClr val="dk1"/>
            </a:fontRef>
          </p:style>
          <p:txBody>
            <a:bodyPr/>
            <a:lstStyle/>
            <a:p>
              <a:pPr algn="ctr" fontAlgn="auto">
                <a:spcBef>
                  <a:spcPts val="0"/>
                </a:spcBef>
                <a:spcAft>
                  <a:spcPts val="0"/>
                </a:spcAft>
                <a:defRPr/>
              </a:pPr>
              <a:r>
                <a:rPr lang="en-GB" sz="1000" dirty="0" smtClean="0">
                  <a:solidFill>
                    <a:schemeClr val="tx2"/>
                  </a:solidFill>
                </a:rPr>
                <a:t>Firewall </a:t>
              </a:r>
              <a:endParaRPr lang="en-GB" sz="1000" dirty="0">
                <a:solidFill>
                  <a:schemeClr val="tx2"/>
                </a:solidFill>
              </a:endParaRPr>
            </a:p>
          </p:txBody>
        </p:sp>
        <p:sp>
          <p:nvSpPr>
            <p:cNvPr id="93" name="Up-Down Arrow 92"/>
            <p:cNvSpPr>
              <a:spLocks/>
            </p:cNvSpPr>
            <p:nvPr/>
          </p:nvSpPr>
          <p:spPr>
            <a:xfrm>
              <a:off x="5253267" y="2346239"/>
              <a:ext cx="360000" cy="1152000"/>
            </a:xfrm>
            <a:prstGeom prst="upDownArrow">
              <a:avLst/>
            </a:prstGeom>
            <a:gradFill flip="none" rotWithShape="1">
              <a:gsLst>
                <a:gs pos="0">
                  <a:schemeClr val="accent1">
                    <a:tint val="100000"/>
                    <a:shade val="100000"/>
                    <a:satMod val="130000"/>
                    <a:alpha val="61000"/>
                  </a:schemeClr>
                </a:gs>
                <a:gs pos="100000">
                  <a:schemeClr val="accent1">
                    <a:tint val="50000"/>
                    <a:shade val="100000"/>
                    <a:satMod val="350000"/>
                    <a:alpha val="6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Up-Down Arrow 85"/>
            <p:cNvSpPr>
              <a:spLocks/>
            </p:cNvSpPr>
            <p:nvPr/>
          </p:nvSpPr>
          <p:spPr>
            <a:xfrm>
              <a:off x="7778745" y="2346239"/>
              <a:ext cx="360000" cy="1152000"/>
            </a:xfrm>
            <a:prstGeom prst="upDownArrow">
              <a:avLst/>
            </a:prstGeom>
            <a:gradFill flip="none" rotWithShape="1">
              <a:gsLst>
                <a:gs pos="0">
                  <a:schemeClr val="accent1">
                    <a:tint val="100000"/>
                    <a:shade val="100000"/>
                    <a:satMod val="130000"/>
                    <a:alpha val="61000"/>
                  </a:schemeClr>
                </a:gs>
                <a:gs pos="100000">
                  <a:schemeClr val="accent1">
                    <a:tint val="50000"/>
                    <a:shade val="100000"/>
                    <a:satMod val="350000"/>
                    <a:alpha val="6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85" name="Up-Down Arrow 84"/>
          <p:cNvSpPr/>
          <p:nvPr/>
        </p:nvSpPr>
        <p:spPr>
          <a:xfrm>
            <a:off x="2104548" y="4694229"/>
            <a:ext cx="362969" cy="840750"/>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Up-Down Arrow 57"/>
          <p:cNvSpPr/>
          <p:nvPr/>
        </p:nvSpPr>
        <p:spPr>
          <a:xfrm>
            <a:off x="863744" y="4694229"/>
            <a:ext cx="362969" cy="840750"/>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 name="TextBox 66"/>
          <p:cNvSpPr txBox="1"/>
          <p:nvPr/>
        </p:nvSpPr>
        <p:spPr>
          <a:xfrm>
            <a:off x="1773686" y="4778477"/>
            <a:ext cx="1047488" cy="646331"/>
          </a:xfrm>
          <a:prstGeom prst="rect">
            <a:avLst/>
          </a:prstGeom>
          <a:noFill/>
        </p:spPr>
        <p:txBody>
          <a:bodyPr wrap="square">
            <a:spAutoFit/>
          </a:bodyPr>
          <a:lstStyle/>
          <a:p>
            <a:pPr algn="ctr" fontAlgn="auto">
              <a:spcBef>
                <a:spcPts val="0"/>
              </a:spcBef>
              <a:spcAft>
                <a:spcPts val="0"/>
              </a:spcAft>
              <a:defRPr/>
            </a:pPr>
            <a:r>
              <a:rPr lang="en-GB" sz="1200" dirty="0" smtClean="0">
                <a:latin typeface="+mn-lt"/>
                <a:ea typeface="+mn-ea"/>
                <a:cs typeface="+mn-cs"/>
              </a:rPr>
              <a:t>Direct File System Access</a:t>
            </a:r>
            <a:endParaRPr lang="en-GB" sz="1200" dirty="0">
              <a:latin typeface="+mn-lt"/>
              <a:ea typeface="+mn-ea"/>
              <a:cs typeface="+mn-cs"/>
            </a:endParaRPr>
          </a:p>
        </p:txBody>
      </p:sp>
      <p:sp>
        <p:nvSpPr>
          <p:cNvPr id="18" name="TextBox 51"/>
          <p:cNvSpPr txBox="1">
            <a:spLocks noChangeArrowheads="1"/>
          </p:cNvSpPr>
          <p:nvPr/>
        </p:nvSpPr>
        <p:spPr bwMode="auto">
          <a:xfrm>
            <a:off x="205891" y="4886557"/>
            <a:ext cx="1745630"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GB" sz="1200" dirty="0" smtClean="0"/>
              <a:t>Direct access to batch </a:t>
            </a:r>
            <a:r>
              <a:rPr lang="en-GB" sz="1200" dirty="0"/>
              <a:t>processing cluster</a:t>
            </a:r>
          </a:p>
        </p:txBody>
      </p:sp>
      <p:sp>
        <p:nvSpPr>
          <p:cNvPr id="96" name="Up-Down Arrow 95"/>
          <p:cNvSpPr/>
          <p:nvPr/>
        </p:nvSpPr>
        <p:spPr>
          <a:xfrm>
            <a:off x="8048698" y="5222168"/>
            <a:ext cx="362969" cy="42096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JASMIN Evolution 2)</a:t>
            </a:r>
            <a:br>
              <a:rPr lang="en-GB" dirty="0" smtClean="0"/>
            </a:br>
            <a:r>
              <a:rPr lang="en-GB" dirty="0" smtClean="0"/>
              <a:t>Cloud Architecture</a:t>
            </a:r>
            <a:endParaRPr lang="en-GB" dirty="0"/>
          </a:p>
        </p:txBody>
      </p:sp>
    </p:spTree>
    <p:custDataLst>
      <p:tags r:id="rId1"/>
    </p:custDataLst>
    <p:extLst>
      <p:ext uri="{BB962C8B-B14F-4D97-AF65-F5344CB8AC3E}">
        <p14:creationId xmlns:p14="http://schemas.microsoft.com/office/powerpoint/2010/main" val="320257103"/>
      </p:ext>
    </p:extLst>
  </p:cSld>
  <p:clrMapOvr>
    <a:masterClrMapping/>
  </p:clrMapOvr>
  <mc:AlternateContent xmlns:mc="http://schemas.openxmlformats.org/markup-compatibility/2006" xmlns:p14="http://schemas.microsoft.com/office/powerpoint/2010/main">
    <mc:Choice Requires="p14">
      <p:transition spd="slow" p14:dur="2000" advTm="87468"/>
    </mc:Choice>
    <mc:Fallback xmlns="">
      <p:transition xmlns:p14="http://schemas.microsoft.com/office/powerpoint/2010/main" spd="slow" advTm="8746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Custom Cloud Portal </a:t>
            </a:r>
            <a:endParaRPr lang="en-US" dirty="0"/>
          </a:p>
        </p:txBody>
      </p:sp>
      <p:sp>
        <p:nvSpPr>
          <p:cNvPr id="6" name="Content Placeholder 5"/>
          <p:cNvSpPr>
            <a:spLocks noGrp="1"/>
          </p:cNvSpPr>
          <p:nvPr>
            <p:ph idx="1"/>
          </p:nvPr>
        </p:nvSpPr>
        <p:spPr>
          <a:xfrm>
            <a:off x="3483428" y="1600200"/>
            <a:ext cx="5203371" cy="4525963"/>
          </a:xfrm>
        </p:spPr>
        <p:txBody>
          <a:bodyPr>
            <a:normAutofit fontScale="92500" lnSpcReduction="20000"/>
          </a:bodyPr>
          <a:lstStyle/>
          <a:p>
            <a:r>
              <a:rPr lang="en-US" dirty="0"/>
              <a:t>Building on top of </a:t>
            </a:r>
            <a:r>
              <a:rPr lang="en-US" dirty="0" smtClean="0"/>
              <a:t>VMware </a:t>
            </a:r>
            <a:r>
              <a:rPr lang="en-US" dirty="0" err="1" smtClean="0"/>
              <a:t>vCloud</a:t>
            </a:r>
            <a:endParaRPr lang="en-US" dirty="0"/>
          </a:p>
          <a:p>
            <a:r>
              <a:rPr lang="en-US" dirty="0" smtClean="0"/>
              <a:t>Keep it simple: provide just enough functionality to provision and configure VMs</a:t>
            </a:r>
          </a:p>
          <a:p>
            <a:r>
              <a:rPr lang="en-US" dirty="0" smtClean="0"/>
              <a:t>Right tools for right users: scientists, developers and administrators</a:t>
            </a:r>
          </a:p>
          <a:p>
            <a:r>
              <a:rPr lang="en-US" dirty="0" smtClean="0"/>
              <a:t>Abstraction from </a:t>
            </a:r>
            <a:r>
              <a:rPr lang="en-US" dirty="0" err="1" smtClean="0"/>
              <a:t>vCloud</a:t>
            </a:r>
            <a:r>
              <a:rPr lang="en-US" dirty="0" smtClean="0"/>
              <a:t> also provides a route to cloud federation / bursting</a:t>
            </a:r>
          </a:p>
        </p:txBody>
      </p:sp>
      <p:pic>
        <p:nvPicPr>
          <p:cNvPr id="7" name="Picture 6"/>
          <p:cNvPicPr>
            <a:picLocks noChangeAspect="1"/>
          </p:cNvPicPr>
          <p:nvPr/>
        </p:nvPicPr>
        <p:blipFill>
          <a:blip r:embed="rId2"/>
          <a:stretch>
            <a:fillRect/>
          </a:stretch>
        </p:blipFill>
        <p:spPr>
          <a:xfrm>
            <a:off x="457199" y="1600200"/>
            <a:ext cx="2854831" cy="1967895"/>
          </a:xfrm>
          <a:prstGeom prst="rect">
            <a:avLst/>
          </a:prstGeom>
          <a:ln w="3175" cmpd="sng">
            <a:solidFill>
              <a:schemeClr val="bg1">
                <a:lumMod val="65000"/>
              </a:schemeClr>
            </a:solidFill>
          </a:ln>
          <a:effectLst>
            <a:outerShdw blurRad="50800" dist="38100" dir="2700000" algn="tl" rotWithShape="0">
              <a:prstClr val="black">
                <a:alpha val="40000"/>
              </a:prstClr>
            </a:outerShdw>
          </a:effectLst>
        </p:spPr>
      </p:pic>
      <p:sp>
        <p:nvSpPr>
          <p:cNvPr id="8" name="Rounded Rectangle 7"/>
          <p:cNvSpPr/>
          <p:nvPr/>
        </p:nvSpPr>
        <p:spPr>
          <a:xfrm>
            <a:off x="432525" y="4414265"/>
            <a:ext cx="883920" cy="3962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200" dirty="0" err="1" smtClean="0"/>
              <a:t>vCloud</a:t>
            </a:r>
            <a:r>
              <a:rPr lang="en-GB" sz="1200" dirty="0" smtClean="0"/>
              <a:t> API Client</a:t>
            </a:r>
            <a:endParaRPr lang="en-GB" sz="1200" dirty="0"/>
          </a:p>
        </p:txBody>
      </p:sp>
      <p:sp>
        <p:nvSpPr>
          <p:cNvPr id="9" name="Rounded Rectangle 8"/>
          <p:cNvSpPr/>
          <p:nvPr/>
        </p:nvSpPr>
        <p:spPr>
          <a:xfrm>
            <a:off x="1448460" y="4414265"/>
            <a:ext cx="883920" cy="3962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dirty="0" err="1" smtClean="0"/>
              <a:t>OpenStack</a:t>
            </a:r>
            <a:r>
              <a:rPr lang="en-GB" sz="1200" dirty="0" smtClean="0"/>
              <a:t> Client</a:t>
            </a:r>
            <a:endParaRPr lang="en-GB" sz="1200" dirty="0"/>
          </a:p>
        </p:txBody>
      </p:sp>
      <p:sp>
        <p:nvSpPr>
          <p:cNvPr id="10" name="Rounded Rectangle 9"/>
          <p:cNvSpPr/>
          <p:nvPr/>
        </p:nvSpPr>
        <p:spPr>
          <a:xfrm>
            <a:off x="2464395" y="4414265"/>
            <a:ext cx="883920" cy="3962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200" dirty="0" smtClean="0"/>
              <a:t>Pub Cloud Client</a:t>
            </a:r>
            <a:endParaRPr lang="en-GB" sz="1200" dirty="0"/>
          </a:p>
        </p:txBody>
      </p:sp>
      <p:sp>
        <p:nvSpPr>
          <p:cNvPr id="11" name="TextBox 10"/>
          <p:cNvSpPr txBox="1"/>
          <p:nvPr/>
        </p:nvSpPr>
        <p:spPr>
          <a:xfrm>
            <a:off x="2213427" y="4960872"/>
            <a:ext cx="1109031" cy="276999"/>
          </a:xfrm>
          <a:prstGeom prst="rect">
            <a:avLst/>
          </a:prstGeom>
          <a:noFill/>
        </p:spPr>
        <p:txBody>
          <a:bodyPr wrap="square" rtlCol="0">
            <a:spAutoFit/>
          </a:bodyPr>
          <a:lstStyle/>
          <a:p>
            <a:r>
              <a:rPr lang="en-GB" sz="1200" dirty="0" smtClean="0"/>
              <a:t>0ther clients …</a:t>
            </a:r>
            <a:endParaRPr lang="en-GB" sz="1200" dirty="0"/>
          </a:p>
        </p:txBody>
      </p:sp>
      <p:sp>
        <p:nvSpPr>
          <p:cNvPr id="12" name="Rounded Rectangle 11"/>
          <p:cNvSpPr/>
          <p:nvPr/>
        </p:nvSpPr>
        <p:spPr>
          <a:xfrm>
            <a:off x="432525" y="5425439"/>
            <a:ext cx="883920" cy="70072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1200" dirty="0" smtClean="0"/>
              <a:t>VMware </a:t>
            </a:r>
            <a:r>
              <a:rPr lang="en-GB" sz="1200" dirty="0" err="1" smtClean="0"/>
              <a:t>vCloud</a:t>
            </a:r>
            <a:r>
              <a:rPr lang="en-GB" sz="1200" dirty="0" smtClean="0"/>
              <a:t> API</a:t>
            </a:r>
            <a:endParaRPr lang="en-GB" sz="1200" dirty="0"/>
          </a:p>
        </p:txBody>
      </p:sp>
      <p:cxnSp>
        <p:nvCxnSpPr>
          <p:cNvPr id="15" name="Straight Connector 14"/>
          <p:cNvCxnSpPr>
            <a:stCxn id="8" idx="2"/>
          </p:cNvCxnSpPr>
          <p:nvPr/>
        </p:nvCxnSpPr>
        <p:spPr>
          <a:xfrm>
            <a:off x="874485" y="4810505"/>
            <a:ext cx="0" cy="614935"/>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32524" y="4985760"/>
            <a:ext cx="938646" cy="276999"/>
          </a:xfrm>
          <a:prstGeom prst="rect">
            <a:avLst/>
          </a:prstGeom>
          <a:noFill/>
        </p:spPr>
        <p:txBody>
          <a:bodyPr wrap="square" rtlCol="0">
            <a:spAutoFit/>
          </a:bodyPr>
          <a:lstStyle/>
          <a:p>
            <a:r>
              <a:rPr lang="en-GB" sz="1200" dirty="0" smtClean="0"/>
              <a:t>Implements</a:t>
            </a:r>
            <a:endParaRPr lang="en-GB" sz="1200" dirty="0"/>
          </a:p>
        </p:txBody>
      </p:sp>
      <p:cxnSp>
        <p:nvCxnSpPr>
          <p:cNvPr id="22" name="Straight Connector 21"/>
          <p:cNvCxnSpPr>
            <a:stCxn id="7" idx="2"/>
            <a:endCxn id="21" idx="0"/>
          </p:cNvCxnSpPr>
          <p:nvPr/>
        </p:nvCxnSpPr>
        <p:spPr>
          <a:xfrm>
            <a:off x="1884615" y="3568095"/>
            <a:ext cx="5805" cy="32801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57200" y="1279138"/>
            <a:ext cx="2775644" cy="276999"/>
          </a:xfrm>
          <a:prstGeom prst="rect">
            <a:avLst/>
          </a:prstGeom>
          <a:noFill/>
        </p:spPr>
        <p:txBody>
          <a:bodyPr wrap="square" rtlCol="0">
            <a:spAutoFit/>
          </a:bodyPr>
          <a:lstStyle/>
          <a:p>
            <a:r>
              <a:rPr lang="en-GB" sz="1200" dirty="0" smtClean="0"/>
              <a:t>JASMIN Cloud Management Interface</a:t>
            </a:r>
            <a:endParaRPr lang="en-GB" sz="1200" dirty="0"/>
          </a:p>
        </p:txBody>
      </p:sp>
      <p:sp>
        <p:nvSpPr>
          <p:cNvPr id="21" name="Rounded Rectangle 20"/>
          <p:cNvSpPr/>
          <p:nvPr/>
        </p:nvSpPr>
        <p:spPr>
          <a:xfrm>
            <a:off x="432525" y="3896105"/>
            <a:ext cx="2915790" cy="396240"/>
          </a:xfrm>
          <a:prstGeom prst="roundRect">
            <a:avLst/>
          </a:pr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dirty="0" smtClean="0"/>
              <a:t>Abstraction layer</a:t>
            </a:r>
            <a:endParaRPr lang="en-GB" dirty="0"/>
          </a:p>
        </p:txBody>
      </p:sp>
    </p:spTree>
    <p:extLst>
      <p:ext uri="{BB962C8B-B14F-4D97-AF65-F5344CB8AC3E}">
        <p14:creationId xmlns:p14="http://schemas.microsoft.com/office/powerpoint/2010/main" val="1221863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 CEDA, JASMIN and </a:t>
            </a:r>
            <a:br>
              <a:rPr lang="en-US" dirty="0" smtClean="0"/>
            </a:br>
            <a:r>
              <a:rPr lang="en-US" dirty="0" smtClean="0"/>
              <a:t>UK Research Councils</a:t>
            </a:r>
            <a:endParaRPr lang="en-US" dirty="0"/>
          </a:p>
        </p:txBody>
      </p:sp>
      <p:pic>
        <p:nvPicPr>
          <p:cNvPr id="5" name="Picture 4"/>
          <p:cNvPicPr>
            <a:picLocks noChangeAspect="1"/>
          </p:cNvPicPr>
          <p:nvPr/>
        </p:nvPicPr>
        <p:blipFill>
          <a:blip r:embed="rId2"/>
          <a:stretch>
            <a:fillRect/>
          </a:stretch>
        </p:blipFill>
        <p:spPr>
          <a:xfrm>
            <a:off x="683567" y="1628800"/>
            <a:ext cx="8169635" cy="4032448"/>
          </a:xfrm>
          <a:prstGeom prst="rect">
            <a:avLst/>
          </a:prstGeom>
        </p:spPr>
      </p:pic>
      <p:sp>
        <p:nvSpPr>
          <p:cNvPr id="9" name="Rectangle 8"/>
          <p:cNvSpPr/>
          <p:nvPr/>
        </p:nvSpPr>
        <p:spPr>
          <a:xfrm>
            <a:off x="6084168" y="4941168"/>
            <a:ext cx="2304256" cy="6480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NCEO_CMYK.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6" y="5073685"/>
            <a:ext cx="2175644" cy="515555"/>
          </a:xfrm>
          <a:prstGeom prst="rect">
            <a:avLst/>
          </a:prstGeom>
        </p:spPr>
      </p:pic>
      <p:sp>
        <p:nvSpPr>
          <p:cNvPr id="11" name="Content Placeholder 2"/>
          <p:cNvSpPr txBox="1">
            <a:spLocks/>
          </p:cNvSpPr>
          <p:nvPr/>
        </p:nvSpPr>
        <p:spPr>
          <a:xfrm>
            <a:off x="3275856" y="5629497"/>
            <a:ext cx="4090450" cy="12054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t>CEDA is part of STFC and runs data </a:t>
            </a:r>
            <a:r>
              <a:rPr lang="en-US" sz="2000" dirty="0" err="1" smtClean="0"/>
              <a:t>centres</a:t>
            </a:r>
            <a:r>
              <a:rPr lang="en-US" sz="2000" dirty="0" smtClean="0"/>
              <a:t> on behalf of NERC</a:t>
            </a:r>
            <a:endParaRPr lang="en-US" sz="2000" dirty="0"/>
          </a:p>
        </p:txBody>
      </p:sp>
      <p:cxnSp>
        <p:nvCxnSpPr>
          <p:cNvPr id="13" name="Straight Arrow Connector 12"/>
          <p:cNvCxnSpPr/>
          <p:nvPr/>
        </p:nvCxnSpPr>
        <p:spPr>
          <a:xfrm flipV="1">
            <a:off x="6012160" y="3284984"/>
            <a:ext cx="1440160" cy="273630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572000" y="2276872"/>
            <a:ext cx="576064" cy="34563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4826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a:xfrm>
            <a:off x="3688511" y="3764007"/>
            <a:ext cx="1317338" cy="869995"/>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solidFill>
                  <a:srgbClr val="032044"/>
                </a:solidFill>
              </a:rPr>
              <a:t>External Cloud Providers</a:t>
            </a:r>
            <a:endParaRPr lang="en-GB" sz="1400" dirty="0">
              <a:solidFill>
                <a:srgbClr val="032044"/>
              </a:solidFill>
            </a:endParaRPr>
          </a:p>
        </p:txBody>
      </p:sp>
      <p:sp>
        <p:nvSpPr>
          <p:cNvPr id="2" name="Title 1"/>
          <p:cNvSpPr>
            <a:spLocks noGrp="1"/>
          </p:cNvSpPr>
          <p:nvPr>
            <p:ph type="title"/>
          </p:nvPr>
        </p:nvSpPr>
        <p:spPr/>
        <p:txBody>
          <a:bodyPr/>
          <a:lstStyle/>
          <a:p>
            <a:r>
              <a:rPr lang="en-US" dirty="0" smtClean="0"/>
              <a:t>JASMIN Evolution 3)</a:t>
            </a:r>
            <a:endParaRPr lang="en-US" dirty="0"/>
          </a:p>
        </p:txBody>
      </p:sp>
      <p:sp>
        <p:nvSpPr>
          <p:cNvPr id="3" name="Content Placeholder 2"/>
          <p:cNvSpPr>
            <a:spLocks noGrp="1"/>
          </p:cNvSpPr>
          <p:nvPr>
            <p:ph idx="1"/>
          </p:nvPr>
        </p:nvSpPr>
        <p:spPr>
          <a:xfrm>
            <a:off x="4572000" y="1600200"/>
            <a:ext cx="4114800" cy="4525963"/>
          </a:xfrm>
        </p:spPr>
        <p:txBody>
          <a:bodyPr>
            <a:normAutofit fontScale="55000" lnSpcReduction="20000"/>
          </a:bodyPr>
          <a:lstStyle/>
          <a:p>
            <a:r>
              <a:rPr lang="en-GB" dirty="0" smtClean="0"/>
              <a:t>How can we effectively bridge between different technologies and usage paradigms?</a:t>
            </a:r>
          </a:p>
          <a:p>
            <a:r>
              <a:rPr lang="en-GB" dirty="0" smtClean="0"/>
              <a:t>How can we make most effective use of finite resources?</a:t>
            </a:r>
          </a:p>
          <a:p>
            <a:r>
              <a:rPr lang="en-GB" dirty="0" smtClean="0"/>
              <a:t>Storage</a:t>
            </a:r>
            <a:endParaRPr lang="en-GB" dirty="0"/>
          </a:p>
          <a:p>
            <a:pPr lvl="1"/>
            <a:r>
              <a:rPr lang="en-GB" dirty="0" smtClean="0"/>
              <a:t>‘traditional’ high performance </a:t>
            </a:r>
            <a:r>
              <a:rPr lang="en-GB" dirty="0"/>
              <a:t>global </a:t>
            </a:r>
            <a:r>
              <a:rPr lang="en-GB" dirty="0" smtClean="0"/>
              <a:t>file system doesn’t sit well with cloud model</a:t>
            </a:r>
          </a:p>
          <a:p>
            <a:pPr lvl="1"/>
            <a:r>
              <a:rPr lang="en-GB" dirty="0" smtClean="0"/>
              <a:t>Although JASMIN </a:t>
            </a:r>
            <a:r>
              <a:rPr lang="en-GB" dirty="0" err="1" smtClean="0"/>
              <a:t>PaaS</a:t>
            </a:r>
            <a:r>
              <a:rPr lang="en-GB" dirty="0" smtClean="0"/>
              <a:t> provides dedicated VM NIC for </a:t>
            </a:r>
            <a:r>
              <a:rPr lang="en-GB" dirty="0" err="1" smtClean="0"/>
              <a:t>Panasas</a:t>
            </a:r>
            <a:r>
              <a:rPr lang="en-GB" dirty="0" smtClean="0"/>
              <a:t> access </a:t>
            </a:r>
            <a:r>
              <a:rPr lang="en-GB" dirty="0" smtClean="0">
                <a:sym typeface="Wingdings"/>
              </a:rPr>
              <a:t></a:t>
            </a:r>
            <a:endParaRPr lang="en-GB" dirty="0" smtClean="0"/>
          </a:p>
          <a:p>
            <a:r>
              <a:rPr lang="en-GB" dirty="0" smtClean="0"/>
              <a:t>Compute</a:t>
            </a:r>
            <a:endParaRPr lang="en-GB" dirty="0"/>
          </a:p>
          <a:p>
            <a:pPr lvl="1"/>
            <a:r>
              <a:rPr lang="en-GB" dirty="0"/>
              <a:t>Batch and cloud separate – </a:t>
            </a:r>
            <a:r>
              <a:rPr lang="en-GB" i="1" dirty="0"/>
              <a:t>cattle</a:t>
            </a:r>
            <a:r>
              <a:rPr lang="en-GB" dirty="0"/>
              <a:t> and </a:t>
            </a:r>
            <a:r>
              <a:rPr lang="en-GB" i="1" dirty="0" smtClean="0"/>
              <a:t>pets </a:t>
            </a:r>
            <a:r>
              <a:rPr lang="en-GB" dirty="0" smtClean="0"/>
              <a:t>– segregation means less effective use of overall resource </a:t>
            </a:r>
            <a:endParaRPr lang="en-GB" dirty="0"/>
          </a:p>
          <a:p>
            <a:pPr lvl="1"/>
            <a:r>
              <a:rPr lang="en-GB" dirty="0" smtClean="0"/>
              <a:t>VM appliance templates cannot deliver portability across infrastructures</a:t>
            </a:r>
            <a:endParaRPr lang="en-GB" dirty="0"/>
          </a:p>
          <a:p>
            <a:pPr lvl="1"/>
            <a:r>
              <a:rPr lang="en-GB" dirty="0"/>
              <a:t>Spin up time for VMs on disk storage </a:t>
            </a:r>
            <a:r>
              <a:rPr lang="en-GB" dirty="0" smtClean="0"/>
              <a:t>can be slow</a:t>
            </a:r>
            <a:endParaRPr lang="en-GB" dirty="0"/>
          </a:p>
          <a:p>
            <a:endParaRPr lang="en-US" dirty="0"/>
          </a:p>
        </p:txBody>
      </p:sp>
      <p:pic>
        <p:nvPicPr>
          <p:cNvPr id="4" name="Picture 3"/>
          <p:cNvPicPr>
            <a:picLocks noChangeAspect="1"/>
          </p:cNvPicPr>
          <p:nvPr/>
        </p:nvPicPr>
        <p:blipFill>
          <a:blip r:embed="rId2"/>
          <a:stretch>
            <a:fillRect/>
          </a:stretch>
        </p:blipFill>
        <p:spPr>
          <a:xfrm>
            <a:off x="2651556" y="4686496"/>
            <a:ext cx="837740" cy="852939"/>
          </a:xfrm>
          <a:prstGeom prst="rect">
            <a:avLst/>
          </a:prstGeom>
        </p:spPr>
      </p:pic>
      <p:pic>
        <p:nvPicPr>
          <p:cNvPr id="6" name="Picture 5" descr="user-ma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085" y="4878457"/>
            <a:ext cx="466454" cy="474917"/>
          </a:xfrm>
          <a:prstGeom prst="rect">
            <a:avLst/>
          </a:prstGeom>
        </p:spPr>
      </p:pic>
      <p:pic>
        <p:nvPicPr>
          <p:cNvPr id="7" name="Picture 6" descr="user-woman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770" y="4821531"/>
            <a:ext cx="516316" cy="502951"/>
          </a:xfrm>
          <a:prstGeom prst="rect">
            <a:avLst/>
          </a:prstGeom>
        </p:spPr>
      </p:pic>
      <p:sp>
        <p:nvSpPr>
          <p:cNvPr id="8" name="Rectangle 7"/>
          <p:cNvSpPr/>
          <p:nvPr/>
        </p:nvSpPr>
        <p:spPr>
          <a:xfrm>
            <a:off x="457200" y="1600200"/>
            <a:ext cx="3167726" cy="2963006"/>
          </a:xfrm>
          <a:prstGeom prst="rect">
            <a:avLst/>
          </a:prstGeom>
          <a:solidFill>
            <a:schemeClr val="accent6">
              <a:lumMod val="20000"/>
              <a:lumOff val="80000"/>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GB" sz="1400" dirty="0">
              <a:solidFill>
                <a:schemeClr val="tx1"/>
              </a:solidFill>
              <a:latin typeface="Andale Mono"/>
              <a:cs typeface="Andale Mono"/>
            </a:endParaRPr>
          </a:p>
        </p:txBody>
      </p:sp>
      <p:sp>
        <p:nvSpPr>
          <p:cNvPr id="9" name="Rectangle 8"/>
          <p:cNvSpPr/>
          <p:nvPr/>
        </p:nvSpPr>
        <p:spPr bwMode="auto">
          <a:xfrm>
            <a:off x="703799" y="2922878"/>
            <a:ext cx="2666529" cy="45080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4" tIns="45717" rIns="91434" bIns="45717" numCol="1" rtlCol="0" anchor="ctr" anchorCtr="0" compatLnSpc="1">
            <a:prstTxWarp prst="textNoShape">
              <a:avLst/>
            </a:prstTxWarp>
          </a:bodyPr>
          <a:lstStyle/>
          <a:p>
            <a:pPr algn="ctr" fontAlgn="base">
              <a:spcBef>
                <a:spcPct val="0"/>
              </a:spcBef>
              <a:spcAft>
                <a:spcPct val="0"/>
              </a:spcAft>
            </a:pPr>
            <a:r>
              <a:rPr lang="en-US" sz="1200" dirty="0" err="1" smtClean="0">
                <a:solidFill>
                  <a:srgbClr val="032044"/>
                </a:solidFill>
                <a:latin typeface="Gill Sans" charset="0"/>
                <a:ea typeface="ヒラギノ角ゴ ProN W3" charset="0"/>
                <a:cs typeface="ヒラギノ角ゴ ProN W3" charset="0"/>
                <a:sym typeface="Gill Sans" charset="0"/>
              </a:rPr>
              <a:t>Virtualisation</a:t>
            </a:r>
            <a:endParaRPr lang="en-GB" sz="1200" dirty="0">
              <a:solidFill>
                <a:srgbClr val="032044"/>
              </a:solidFill>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979712" y="4004325"/>
            <a:ext cx="1390617" cy="385691"/>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4" tIns="45717" rIns="91434" bIns="45717" numCol="1" rtlCol="0" anchor="ctr" anchorCtr="0" compatLnSpc="1">
            <a:prstTxWarp prst="textNoShape">
              <a:avLst/>
            </a:prstTxWarp>
          </a:bodyPr>
          <a:lstStyle/>
          <a:p>
            <a:pPr algn="ctr" fontAlgn="base">
              <a:spcBef>
                <a:spcPct val="0"/>
              </a:spcBef>
              <a:spcAft>
                <a:spcPct val="0"/>
              </a:spcAft>
            </a:pPr>
            <a:r>
              <a:rPr lang="en-US" sz="1200" dirty="0" smtClean="0">
                <a:solidFill>
                  <a:srgbClr val="032044"/>
                </a:solidFill>
                <a:latin typeface="Gill Sans" charset="0"/>
                <a:ea typeface="ヒラギノ角ゴ ProN W3" charset="0"/>
                <a:cs typeface="ヒラギノ角ゴ ProN W3" charset="0"/>
                <a:sym typeface="Gill Sans" charset="0"/>
              </a:rPr>
              <a:t>Cloud Federation / bursting</a:t>
            </a:r>
            <a:endParaRPr lang="en-GB" sz="1200" dirty="0">
              <a:solidFill>
                <a:srgbClr val="032044"/>
              </a:solidFill>
              <a:latin typeface="Gill Sans" charset="0"/>
              <a:ea typeface="ヒラギノ角ゴ ProN W3" charset="0"/>
              <a:cs typeface="ヒラギノ角ゴ ProN W3" charset="0"/>
              <a:sym typeface="Gill Sans" charset="0"/>
            </a:endParaRPr>
          </a:p>
        </p:txBody>
      </p:sp>
      <p:sp>
        <p:nvSpPr>
          <p:cNvPr id="11" name="Left-Right Arrow 10"/>
          <p:cNvSpPr/>
          <p:nvPr/>
        </p:nvSpPr>
        <p:spPr>
          <a:xfrm flipV="1">
            <a:off x="3213606" y="4048349"/>
            <a:ext cx="749973" cy="34976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Up-Down Arrow 11"/>
          <p:cNvSpPr/>
          <p:nvPr/>
        </p:nvSpPr>
        <p:spPr>
          <a:xfrm>
            <a:off x="1154293" y="3292250"/>
            <a:ext cx="383309" cy="1585436"/>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bwMode="auto">
          <a:xfrm>
            <a:off x="1537602" y="3496714"/>
            <a:ext cx="1832726" cy="38569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4" tIns="45717" rIns="91434" bIns="45717" numCol="1" rtlCol="0" anchor="ctr" anchorCtr="0" compatLnSpc="1">
            <a:prstTxWarp prst="textNoShape">
              <a:avLst/>
            </a:prstTxWarp>
          </a:bodyPr>
          <a:lstStyle/>
          <a:p>
            <a:pPr algn="ctr" fontAlgn="base">
              <a:spcBef>
                <a:spcPct val="0"/>
              </a:spcBef>
              <a:spcAft>
                <a:spcPct val="0"/>
              </a:spcAft>
            </a:pPr>
            <a:r>
              <a:rPr lang="en-US" sz="1200" dirty="0" smtClean="0">
                <a:solidFill>
                  <a:srgbClr val="032044"/>
                </a:solidFill>
                <a:latin typeface="Gill Sans" charset="0"/>
                <a:ea typeface="ヒラギノ角ゴ ProN W3" charset="0"/>
                <a:cs typeface="ヒラギノ角ゴ ProN W3" charset="0"/>
                <a:sym typeface="Gill Sans" charset="0"/>
              </a:rPr>
              <a:t>Internal Private Cloud</a:t>
            </a:r>
            <a:endParaRPr lang="en-GB" sz="1200" dirty="0">
              <a:solidFill>
                <a:srgbClr val="032044"/>
              </a:solidFill>
              <a:latin typeface="Gill Sans" charset="0"/>
              <a:ea typeface="ヒラギノ角ゴ ProN W3" charset="0"/>
              <a:cs typeface="ヒラギノ角ゴ ProN W3" charset="0"/>
              <a:sym typeface="Gill Sans" charset="0"/>
            </a:endParaRPr>
          </a:p>
        </p:txBody>
      </p:sp>
      <p:sp>
        <p:nvSpPr>
          <p:cNvPr id="14" name="Title 1"/>
          <p:cNvSpPr txBox="1">
            <a:spLocks/>
          </p:cNvSpPr>
          <p:nvPr/>
        </p:nvSpPr>
        <p:spPr>
          <a:xfrm>
            <a:off x="543496" y="1438452"/>
            <a:ext cx="2963185" cy="637118"/>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600" kern="1200">
                <a:solidFill>
                  <a:srgbClr val="032044"/>
                </a:solidFill>
                <a:latin typeface="+mj-lt"/>
                <a:ea typeface="+mj-ea"/>
                <a:cs typeface="+mj-cs"/>
              </a:defRPr>
            </a:lvl1pPr>
          </a:lstStyle>
          <a:p>
            <a:pPr algn="l"/>
            <a:r>
              <a:rPr lang="en-GB" sz="1400" b="1" dirty="0" smtClean="0"/>
              <a:t>JASMIN Cloud</a:t>
            </a:r>
            <a:endParaRPr lang="en-GB" sz="1400" b="1" dirty="0"/>
          </a:p>
        </p:txBody>
      </p:sp>
      <p:sp>
        <p:nvSpPr>
          <p:cNvPr id="15" name="Rectangle 14"/>
          <p:cNvSpPr/>
          <p:nvPr/>
        </p:nvSpPr>
        <p:spPr>
          <a:xfrm>
            <a:off x="3577541" y="4900997"/>
            <a:ext cx="1367186" cy="523220"/>
          </a:xfrm>
          <a:prstGeom prst="rect">
            <a:avLst/>
          </a:prstGeom>
        </p:spPr>
        <p:txBody>
          <a:bodyPr wrap="square">
            <a:spAutoFit/>
          </a:bodyPr>
          <a:lstStyle/>
          <a:p>
            <a:r>
              <a:rPr lang="en-GB" sz="1400" b="1" dirty="0" smtClean="0"/>
              <a:t>Isolated part of the network</a:t>
            </a:r>
            <a:endParaRPr lang="en-GB" sz="1400" b="1" dirty="0"/>
          </a:p>
        </p:txBody>
      </p:sp>
      <p:sp>
        <p:nvSpPr>
          <p:cNvPr id="16" name="Up-Down Arrow 15"/>
          <p:cNvSpPr/>
          <p:nvPr/>
        </p:nvSpPr>
        <p:spPr>
          <a:xfrm>
            <a:off x="2200775" y="4274961"/>
            <a:ext cx="387223" cy="602726"/>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7" name="Picture 16" descr="user-man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3093" y="4915582"/>
            <a:ext cx="453331" cy="437792"/>
          </a:xfrm>
          <a:prstGeom prst="rect">
            <a:avLst/>
          </a:prstGeom>
        </p:spPr>
      </p:pic>
      <p:sp>
        <p:nvSpPr>
          <p:cNvPr id="18" name="Up-Down Arrow 17"/>
          <p:cNvSpPr/>
          <p:nvPr/>
        </p:nvSpPr>
        <p:spPr>
          <a:xfrm>
            <a:off x="1677534" y="3834726"/>
            <a:ext cx="383309" cy="1043731"/>
          </a:xfrm>
          <a:prstGeom prst="upDownArrow">
            <a:avLst/>
          </a:prstGeom>
          <a:gradFill flip="none" rotWithShape="1">
            <a:gsLst>
              <a:gs pos="0">
                <a:schemeClr val="accent1">
                  <a:tint val="100000"/>
                  <a:shade val="100000"/>
                  <a:satMod val="130000"/>
                  <a:alpha val="53000"/>
                </a:schemeClr>
              </a:gs>
              <a:gs pos="100000">
                <a:schemeClr val="accent1">
                  <a:tint val="50000"/>
                  <a:shade val="100000"/>
                  <a:satMod val="350000"/>
                  <a:alpha val="5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ectangle 18"/>
          <p:cNvSpPr/>
          <p:nvPr/>
        </p:nvSpPr>
        <p:spPr>
          <a:xfrm>
            <a:off x="543496" y="1995384"/>
            <a:ext cx="2963185" cy="828862"/>
          </a:xfrm>
          <a:prstGeom prst="rect">
            <a:avLst/>
          </a:prstGeom>
          <a:solidFill>
            <a:schemeClr val="bg2">
              <a:alpha val="98000"/>
            </a:schemeClr>
          </a:solidFill>
          <a:ln>
            <a:noFill/>
            <a:prstDash val="sysDash"/>
          </a:ln>
        </p:spPr>
        <p:style>
          <a:lnRef idx="1">
            <a:schemeClr val="accent1"/>
          </a:lnRef>
          <a:fillRef idx="3">
            <a:schemeClr val="accent1"/>
          </a:fillRef>
          <a:effectRef idx="2">
            <a:schemeClr val="accent1"/>
          </a:effectRef>
          <a:fontRef idx="minor">
            <a:schemeClr val="lt1"/>
          </a:fontRef>
        </p:style>
        <p:txBody>
          <a:bodyPr rtlCol="0" anchor="ctr"/>
          <a:lstStyle/>
          <a:p>
            <a:endParaRPr lang="en-GB" sz="1400" dirty="0">
              <a:solidFill>
                <a:schemeClr val="tx1"/>
              </a:solidFill>
              <a:latin typeface="Andale Mono"/>
              <a:cs typeface="Andale Mono"/>
            </a:endParaRPr>
          </a:p>
        </p:txBody>
      </p:sp>
      <p:sp>
        <p:nvSpPr>
          <p:cNvPr id="20" name="Rectangle 19"/>
          <p:cNvSpPr/>
          <p:nvPr/>
        </p:nvSpPr>
        <p:spPr bwMode="auto">
          <a:xfrm>
            <a:off x="1859280" y="2263051"/>
            <a:ext cx="1511049" cy="450804"/>
          </a:xfrm>
          <a:prstGeom prst="rect">
            <a:avLst/>
          </a:prstGeom>
          <a:gradFill flip="none" rotWithShape="1">
            <a:gsLst>
              <a:gs pos="7000">
                <a:schemeClr val="bg2">
                  <a:lumMod val="50000"/>
                </a:schemeClr>
              </a:gs>
              <a:gs pos="100000">
                <a:srgbClr val="FFFFFF"/>
              </a:gs>
            </a:gsLst>
            <a:lin ang="16200000" scaled="0"/>
            <a:tileRect/>
          </a:gradFill>
          <a:ln>
            <a:solidFill>
              <a:schemeClr val="bg2">
                <a:lumMod val="50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4" tIns="45717" rIns="91434" bIns="45717" numCol="1" rtlCol="0" anchor="ctr" anchorCtr="0" compatLnSpc="1">
            <a:prstTxWarp prst="textNoShape">
              <a:avLst/>
            </a:prstTxWarp>
          </a:bodyPr>
          <a:lstStyle/>
          <a:p>
            <a:pPr algn="ctr" fontAlgn="base">
              <a:spcBef>
                <a:spcPct val="0"/>
              </a:spcBef>
              <a:spcAft>
                <a:spcPct val="0"/>
              </a:spcAft>
            </a:pPr>
            <a:r>
              <a:rPr lang="en-US" sz="1200" dirty="0" smtClean="0">
                <a:solidFill>
                  <a:srgbClr val="032044"/>
                </a:solidFill>
                <a:latin typeface="Gill Sans" charset="0"/>
                <a:ea typeface="ヒラギノ角ゴ ProN W3" charset="0"/>
                <a:cs typeface="ヒラギノ角ゴ ProN W3" charset="0"/>
                <a:sym typeface="Gill Sans" charset="0"/>
              </a:rPr>
              <a:t>High performance global file system</a:t>
            </a:r>
            <a:endParaRPr lang="en-GB" sz="1200" dirty="0">
              <a:solidFill>
                <a:srgbClr val="032044"/>
              </a:solidFill>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703800" y="2263051"/>
            <a:ext cx="1084360" cy="450804"/>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4" tIns="45717" rIns="91434" bIns="45717" numCol="1" rtlCol="0" anchor="ctr" anchorCtr="0" compatLnSpc="1">
            <a:prstTxWarp prst="textNoShape">
              <a:avLst/>
            </a:prstTxWarp>
          </a:bodyPr>
          <a:lstStyle/>
          <a:p>
            <a:pPr algn="ctr" fontAlgn="base">
              <a:spcBef>
                <a:spcPct val="0"/>
              </a:spcBef>
              <a:spcAft>
                <a:spcPct val="0"/>
              </a:spcAft>
            </a:pPr>
            <a:r>
              <a:rPr lang="en-US" sz="1200" dirty="0" smtClean="0">
                <a:solidFill>
                  <a:srgbClr val="032044"/>
                </a:solidFill>
                <a:latin typeface="Gill Sans" charset="0"/>
                <a:ea typeface="ヒラギノ角ゴ ProN W3" charset="0"/>
                <a:cs typeface="ヒラギノ角ゴ ProN W3" charset="0"/>
                <a:sym typeface="Gill Sans" charset="0"/>
              </a:rPr>
              <a:t>Bare Metal Compute</a:t>
            </a:r>
            <a:endParaRPr lang="en-GB" sz="1200" dirty="0">
              <a:solidFill>
                <a:srgbClr val="032044"/>
              </a:solidFill>
              <a:latin typeface="Gill Sans" charset="0"/>
              <a:ea typeface="ヒラギノ角ゴ ProN W3" charset="0"/>
              <a:cs typeface="ヒラギノ角ゴ ProN W3" charset="0"/>
              <a:sym typeface="Gill Sans" charset="0"/>
            </a:endParaRPr>
          </a:p>
        </p:txBody>
      </p:sp>
      <p:sp>
        <p:nvSpPr>
          <p:cNvPr id="22" name="Title 1"/>
          <p:cNvSpPr txBox="1">
            <a:spLocks/>
          </p:cNvSpPr>
          <p:nvPr/>
        </p:nvSpPr>
        <p:spPr>
          <a:xfrm>
            <a:off x="1115631" y="1887709"/>
            <a:ext cx="2674640" cy="449257"/>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600" kern="1200">
                <a:solidFill>
                  <a:srgbClr val="032044"/>
                </a:solidFill>
                <a:latin typeface="+mj-lt"/>
                <a:ea typeface="+mj-ea"/>
                <a:cs typeface="+mj-cs"/>
              </a:defRPr>
            </a:lvl1pPr>
          </a:lstStyle>
          <a:p>
            <a:pPr algn="l"/>
            <a:r>
              <a:rPr lang="en-GB" sz="1200" dirty="0" smtClean="0"/>
              <a:t>Data Archive and compute</a:t>
            </a:r>
            <a:endParaRPr lang="en-GB" sz="1200" dirty="0"/>
          </a:p>
        </p:txBody>
      </p:sp>
      <p:sp>
        <p:nvSpPr>
          <p:cNvPr id="23" name="Up-Down Arrow 22"/>
          <p:cNvSpPr/>
          <p:nvPr/>
        </p:nvSpPr>
        <p:spPr>
          <a:xfrm>
            <a:off x="631052" y="2615649"/>
            <a:ext cx="383309" cy="2262038"/>
          </a:xfrm>
          <a:prstGeom prst="upDownArrow">
            <a:avLst/>
          </a:prstGeom>
          <a:gradFill flip="none" rotWithShape="1">
            <a:gsLst>
              <a:gs pos="0">
                <a:schemeClr val="accent1">
                  <a:tint val="100000"/>
                  <a:shade val="100000"/>
                  <a:satMod val="130000"/>
                  <a:alpha val="45000"/>
                </a:schemeClr>
              </a:gs>
              <a:gs pos="100000">
                <a:schemeClr val="accent1">
                  <a:tint val="50000"/>
                  <a:shade val="100000"/>
                  <a:satMod val="350000"/>
                  <a:alpha val="4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4" name="Straight Arrow Connector 23"/>
          <p:cNvCxnSpPr/>
          <p:nvPr/>
        </p:nvCxnSpPr>
        <p:spPr>
          <a:xfrm flipH="1" flipV="1">
            <a:off x="3489296" y="4513890"/>
            <a:ext cx="308112" cy="504009"/>
          </a:xfrm>
          <a:prstGeom prst="straightConnector1">
            <a:avLst/>
          </a:prstGeom>
          <a:ln w="12700" cmpd="sng">
            <a:solidFill>
              <a:srgbClr val="032044"/>
            </a:solidFill>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79484" y="3447398"/>
            <a:ext cx="2927197" cy="1066492"/>
          </a:xfrm>
          <a:prstGeom prst="rect">
            <a:avLst/>
          </a:prstGeom>
          <a:noFill/>
          <a:ln w="12700" cmpd="sng">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TextBox 25"/>
          <p:cNvSpPr txBox="1"/>
          <p:nvPr/>
        </p:nvSpPr>
        <p:spPr>
          <a:xfrm>
            <a:off x="1222419" y="4329224"/>
            <a:ext cx="184666" cy="369332"/>
          </a:xfrm>
          <a:prstGeom prst="rect">
            <a:avLst/>
          </a:prstGeom>
          <a:noFill/>
        </p:spPr>
        <p:txBody>
          <a:bodyPr wrap="none" rtlCol="0">
            <a:spAutoFit/>
          </a:bodyPr>
          <a:lstStyle/>
          <a:p>
            <a:endParaRPr lang="en-GB" dirty="0"/>
          </a:p>
        </p:txBody>
      </p:sp>
      <p:sp>
        <p:nvSpPr>
          <p:cNvPr id="27" name="Left-Right Arrow 26"/>
          <p:cNvSpPr/>
          <p:nvPr/>
        </p:nvSpPr>
        <p:spPr>
          <a:xfrm flipV="1">
            <a:off x="499460" y="5703786"/>
            <a:ext cx="3078081" cy="447340"/>
          </a:xfrm>
          <a:prstGeom prst="leftRightArrow">
            <a:avLst/>
          </a:prstGeom>
          <a:blipFill rotWithShape="1">
            <a:blip r:embed="rId6"/>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TextBox 27"/>
          <p:cNvSpPr txBox="1"/>
          <p:nvPr/>
        </p:nvSpPr>
        <p:spPr>
          <a:xfrm>
            <a:off x="459648" y="5383032"/>
            <a:ext cx="3125466" cy="307777"/>
          </a:xfrm>
          <a:prstGeom prst="rect">
            <a:avLst/>
          </a:prstGeom>
          <a:noFill/>
        </p:spPr>
        <p:txBody>
          <a:bodyPr wrap="square" rtlCol="0">
            <a:spAutoFit/>
          </a:bodyPr>
          <a:lstStyle/>
          <a:p>
            <a:pPr algn="ctr"/>
            <a:r>
              <a:rPr lang="en-GB" sz="1400" dirty="0" smtClean="0"/>
              <a:t>Support a spectrum of usage models</a:t>
            </a:r>
            <a:endParaRPr lang="en-GB" sz="1400" dirty="0"/>
          </a:p>
        </p:txBody>
      </p:sp>
      <p:sp>
        <p:nvSpPr>
          <p:cNvPr id="29" name="TextBox 28"/>
          <p:cNvSpPr txBox="1"/>
          <p:nvPr/>
        </p:nvSpPr>
        <p:spPr>
          <a:xfrm rot="16200000">
            <a:off x="-1634998" y="3700142"/>
            <a:ext cx="3736026" cy="307777"/>
          </a:xfrm>
          <a:prstGeom prst="rect">
            <a:avLst/>
          </a:prstGeom>
          <a:noFill/>
        </p:spPr>
        <p:txBody>
          <a:bodyPr wrap="square" rtlCol="0">
            <a:spAutoFit/>
          </a:bodyPr>
          <a:lstStyle/>
          <a:p>
            <a:pPr algn="ctr"/>
            <a:r>
              <a:rPr lang="en-GB" sz="1400" dirty="0" smtClean="0"/>
              <a:t>&lt;= Different slices thru the infrastructure =&gt;</a:t>
            </a:r>
            <a:endParaRPr lang="en-GB" sz="1400" dirty="0"/>
          </a:p>
        </p:txBody>
      </p:sp>
    </p:spTree>
    <p:extLst>
      <p:ext uri="{BB962C8B-B14F-4D97-AF65-F5344CB8AC3E}">
        <p14:creationId xmlns:p14="http://schemas.microsoft.com/office/powerpoint/2010/main" val="39378893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JASMIN Evolution 4)</a:t>
            </a:r>
            <a:endParaRPr lang="en-US" dirty="0"/>
          </a:p>
        </p:txBody>
      </p:sp>
      <p:sp>
        <p:nvSpPr>
          <p:cNvPr id="3" name="Content Placeholder 2"/>
          <p:cNvSpPr>
            <a:spLocks noGrp="1"/>
          </p:cNvSpPr>
          <p:nvPr>
            <p:ph idx="1"/>
          </p:nvPr>
        </p:nvSpPr>
        <p:spPr/>
        <p:txBody>
          <a:bodyPr>
            <a:normAutofit fontScale="85000" lnSpcReduction="20000"/>
          </a:bodyPr>
          <a:lstStyle/>
          <a:p>
            <a:pPr marL="342900" lvl="1" indent="-342900">
              <a:buFont typeface="Arial" panose="020B0604020202020204" pitchFamily="34" charset="0"/>
              <a:buChar char="•"/>
            </a:pPr>
            <a:r>
              <a:rPr lang="en-GB" dirty="0"/>
              <a:t>Object storage enables scaling global access (REST API) inside and external to data centre ref. cloud </a:t>
            </a:r>
            <a:r>
              <a:rPr lang="en-GB" dirty="0" smtClean="0"/>
              <a:t>bursting</a:t>
            </a:r>
          </a:p>
          <a:p>
            <a:pPr marL="742950" lvl="2" indent="-342900">
              <a:buFont typeface="Lucida Grande"/>
              <a:buChar char="-"/>
            </a:pPr>
            <a:r>
              <a:rPr lang="en-GB" dirty="0" smtClean="0"/>
              <a:t>STFC CEPH object store being prepared for production use</a:t>
            </a:r>
          </a:p>
          <a:p>
            <a:pPr marL="742950" lvl="2" indent="-342900">
              <a:buFont typeface="Lucida Grande"/>
              <a:buChar char="-"/>
            </a:pPr>
            <a:r>
              <a:rPr lang="en-GB" dirty="0" smtClean="0"/>
              <a:t>Makes workloads more amenable for bursting to public cloud or other research clouds </a:t>
            </a:r>
            <a:endParaRPr lang="en-GB" dirty="0"/>
          </a:p>
          <a:p>
            <a:r>
              <a:rPr lang="en-US" dirty="0" smtClean="0"/>
              <a:t>Container technologies</a:t>
            </a:r>
          </a:p>
          <a:p>
            <a:pPr lvl="1"/>
            <a:r>
              <a:rPr lang="en-US" dirty="0" smtClean="0"/>
              <a:t>Easy scaling</a:t>
            </a:r>
          </a:p>
          <a:p>
            <a:pPr lvl="1"/>
            <a:r>
              <a:rPr lang="en-US" dirty="0" smtClean="0"/>
              <a:t>Portability between infrastructures – for bursting</a:t>
            </a:r>
          </a:p>
          <a:p>
            <a:pPr lvl="1"/>
            <a:r>
              <a:rPr lang="en-US" dirty="0" smtClean="0"/>
              <a:t>Responsive start-up</a:t>
            </a:r>
          </a:p>
          <a:p>
            <a:pPr lvl="1"/>
            <a:endParaRPr lang="en-US" dirty="0" smtClean="0"/>
          </a:p>
          <a:p>
            <a:r>
              <a:rPr lang="en-US" dirty="0" smtClean="0"/>
              <a:t>OPTIRAD project</a:t>
            </a:r>
          </a:p>
          <a:p>
            <a:pPr lvl="1"/>
            <a:r>
              <a:rPr lang="en-US" dirty="0" smtClean="0"/>
              <a:t>Initial experiences with containers and container orchestration</a:t>
            </a:r>
            <a:endParaRPr lang="en-US" dirty="0"/>
          </a:p>
        </p:txBody>
      </p:sp>
    </p:spTree>
    <p:extLst>
      <p:ext uri="{BB962C8B-B14F-4D97-AF65-F5344CB8AC3E}">
        <p14:creationId xmlns:p14="http://schemas.microsoft.com/office/powerpoint/2010/main" val="42818268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1635511" y="1257663"/>
            <a:ext cx="7341951" cy="4432232"/>
          </a:xfrm>
          <a:prstGeom prst="roundRect">
            <a:avLst>
              <a:gd name="adj" fmla="val 10000"/>
            </a:avLst>
          </a:prstGeom>
          <a:solidFill>
            <a:schemeClr val="accent5">
              <a:alpha val="12000"/>
            </a:schemeClr>
          </a:solidFill>
          <a:ln w="6350" cmpd="sng">
            <a:prstDash val="dot"/>
          </a:ln>
        </p:spPr>
        <p:style>
          <a:lnRef idx="2">
            <a:schemeClr val="accent5">
              <a:shade val="50000"/>
            </a:schemeClr>
          </a:lnRef>
          <a:fillRef idx="1">
            <a:schemeClr val="accent5"/>
          </a:fillRef>
          <a:effectRef idx="0">
            <a:schemeClr val="accent5"/>
          </a:effectRef>
          <a:fontRef idx="minor">
            <a:schemeClr val="lt1"/>
          </a:fontRef>
        </p:style>
        <p:txBody>
          <a:bodyPr anchor="t" anchorCtr="0"/>
          <a:lstStyle/>
          <a:p>
            <a:pPr fontAlgn="auto">
              <a:spcBef>
                <a:spcPts val="0"/>
              </a:spcBef>
              <a:spcAft>
                <a:spcPts val="0"/>
              </a:spcAft>
              <a:defRPr/>
            </a:pPr>
            <a:r>
              <a:rPr lang="en-GB" sz="1200" dirty="0" smtClean="0">
                <a:solidFill>
                  <a:schemeClr val="accent5">
                    <a:lumMod val="75000"/>
                  </a:schemeClr>
                </a:solidFill>
              </a:rPr>
              <a:t>OPTIRAD JASMIN Cloud Tenancy</a:t>
            </a:r>
            <a:endParaRPr lang="en-GB" sz="1200" dirty="0">
              <a:solidFill>
                <a:schemeClr val="accent5">
                  <a:lumMod val="75000"/>
                </a:schemeClr>
              </a:solidFill>
            </a:endParaRPr>
          </a:p>
        </p:txBody>
      </p:sp>
      <p:sp>
        <p:nvSpPr>
          <p:cNvPr id="104" name="Rectangle 103"/>
          <p:cNvSpPr/>
          <p:nvPr/>
        </p:nvSpPr>
        <p:spPr>
          <a:xfrm>
            <a:off x="2584256" y="3226454"/>
            <a:ext cx="1236868" cy="1226137"/>
          </a:xfrm>
          <a:prstGeom prst="rect">
            <a:avLst/>
          </a:prstGeom>
          <a:solidFill>
            <a:schemeClr val="bg1">
              <a:lumMod val="85000"/>
            </a:schemeClr>
          </a:solidFill>
        </p:spPr>
        <p:style>
          <a:lnRef idx="2">
            <a:schemeClr val="accent1"/>
          </a:lnRef>
          <a:fillRef idx="1">
            <a:schemeClr val="lt1"/>
          </a:fillRef>
          <a:effectRef idx="0">
            <a:schemeClr val="accent1"/>
          </a:effectRef>
          <a:fontRef idx="minor">
            <a:schemeClr val="dk1"/>
          </a:fontRef>
        </p:style>
        <p:txBody>
          <a:bodyPr rtlCol="0" anchor="t" anchorCtr="0"/>
          <a:lstStyle/>
          <a:p>
            <a:r>
              <a:rPr lang="en-GB" sz="900" dirty="0" err="1" smtClean="0"/>
              <a:t>Docker</a:t>
            </a:r>
            <a:r>
              <a:rPr lang="en-GB" sz="900" dirty="0" smtClean="0"/>
              <a:t> Container</a:t>
            </a:r>
            <a:endParaRPr lang="en-GB" sz="900" dirty="0"/>
          </a:p>
        </p:txBody>
      </p:sp>
      <p:sp>
        <p:nvSpPr>
          <p:cNvPr id="67" name="Rounded Rectangle 66"/>
          <p:cNvSpPr/>
          <p:nvPr/>
        </p:nvSpPr>
        <p:spPr>
          <a:xfrm>
            <a:off x="4558188" y="1700434"/>
            <a:ext cx="2481252" cy="3265714"/>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t" anchorCtr="0"/>
          <a:lstStyle/>
          <a:p>
            <a:pPr fontAlgn="auto">
              <a:spcBef>
                <a:spcPts val="0"/>
              </a:spcBef>
              <a:spcAft>
                <a:spcPts val="0"/>
              </a:spcAft>
              <a:defRPr/>
            </a:pPr>
            <a:r>
              <a:rPr lang="en-GB" sz="1200" dirty="0" smtClean="0"/>
              <a:t>VM: Swarm pool 0</a:t>
            </a:r>
            <a:endParaRPr lang="en-GB" sz="1200" dirty="0"/>
          </a:p>
        </p:txBody>
      </p:sp>
      <p:sp>
        <p:nvSpPr>
          <p:cNvPr id="65" name="Rounded Rectangle 64"/>
          <p:cNvSpPr/>
          <p:nvPr/>
        </p:nvSpPr>
        <p:spPr>
          <a:xfrm>
            <a:off x="4405788" y="1548034"/>
            <a:ext cx="2481252" cy="3265714"/>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t" anchorCtr="0"/>
          <a:lstStyle/>
          <a:p>
            <a:pPr fontAlgn="auto">
              <a:spcBef>
                <a:spcPts val="0"/>
              </a:spcBef>
              <a:spcAft>
                <a:spcPts val="0"/>
              </a:spcAft>
              <a:defRPr/>
            </a:pPr>
            <a:r>
              <a:rPr lang="en-GB" sz="1200" dirty="0" smtClean="0"/>
              <a:t>VM: Swarm pool 0</a:t>
            </a:r>
            <a:endParaRPr lang="en-GB" sz="1200" dirty="0"/>
          </a:p>
        </p:txBody>
      </p:sp>
      <p:sp>
        <p:nvSpPr>
          <p:cNvPr id="2" name="Title 1"/>
          <p:cNvSpPr>
            <a:spLocks noGrp="1"/>
          </p:cNvSpPr>
          <p:nvPr>
            <p:ph type="title"/>
          </p:nvPr>
        </p:nvSpPr>
        <p:spPr/>
        <p:txBody>
          <a:bodyPr>
            <a:normAutofit/>
          </a:bodyPr>
          <a:lstStyle/>
          <a:p>
            <a:pPr algn="r"/>
            <a:r>
              <a:rPr lang="en-US" sz="3200" dirty="0" smtClean="0"/>
              <a:t>OPTIRAD Deployment Architecture</a:t>
            </a:r>
            <a:endParaRPr lang="en-US" sz="3200" dirty="0"/>
          </a:p>
        </p:txBody>
      </p:sp>
      <p:sp>
        <p:nvSpPr>
          <p:cNvPr id="53" name="Rounded Rectangle 52"/>
          <p:cNvSpPr/>
          <p:nvPr/>
        </p:nvSpPr>
        <p:spPr>
          <a:xfrm>
            <a:off x="1937543" y="2020210"/>
            <a:ext cx="1112224" cy="527499"/>
          </a:xfrm>
          <a:prstGeom prst="roundRect">
            <a:avLst>
              <a:gd name="adj" fmla="val 10000"/>
            </a:avLst>
          </a:prstGeom>
        </p:spPr>
        <p:style>
          <a:lnRef idx="2">
            <a:schemeClr val="accent6">
              <a:shade val="50000"/>
            </a:schemeClr>
          </a:lnRef>
          <a:fillRef idx="1">
            <a:schemeClr val="accent6"/>
          </a:fillRef>
          <a:effectRef idx="0">
            <a:schemeClr val="accent6"/>
          </a:effectRef>
          <a:fontRef idx="minor">
            <a:schemeClr val="lt1"/>
          </a:fontRef>
        </p:style>
        <p:txBody>
          <a:bodyPr/>
          <a:lstStyle/>
          <a:p>
            <a:pPr algn="ctr" fontAlgn="auto">
              <a:spcBef>
                <a:spcPts val="0"/>
              </a:spcBef>
              <a:spcAft>
                <a:spcPts val="0"/>
              </a:spcAft>
              <a:defRPr/>
            </a:pPr>
            <a:r>
              <a:rPr lang="en-GB" sz="1400" dirty="0" err="1" smtClean="0"/>
              <a:t>JupyterHub</a:t>
            </a:r>
            <a:endParaRPr lang="en-GB" sz="1400" dirty="0" smtClean="0"/>
          </a:p>
        </p:txBody>
      </p:sp>
      <p:sp>
        <p:nvSpPr>
          <p:cNvPr id="55" name="Rounded Rectangle 54"/>
          <p:cNvSpPr/>
          <p:nvPr/>
        </p:nvSpPr>
        <p:spPr>
          <a:xfrm>
            <a:off x="4253388" y="1395634"/>
            <a:ext cx="2481252" cy="3265714"/>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t" anchorCtr="0"/>
          <a:lstStyle/>
          <a:p>
            <a:pPr fontAlgn="auto">
              <a:spcBef>
                <a:spcPts val="0"/>
              </a:spcBef>
              <a:spcAft>
                <a:spcPts val="0"/>
              </a:spcAft>
              <a:defRPr/>
            </a:pPr>
            <a:r>
              <a:rPr lang="en-GB" sz="1200" dirty="0" smtClean="0"/>
              <a:t>VM: Swarm pool 0</a:t>
            </a:r>
            <a:endParaRPr lang="en-GB" sz="1200" dirty="0"/>
          </a:p>
        </p:txBody>
      </p:sp>
      <p:sp>
        <p:nvSpPr>
          <p:cNvPr id="57" name="Rectangle 56"/>
          <p:cNvSpPr/>
          <p:nvPr/>
        </p:nvSpPr>
        <p:spPr>
          <a:xfrm>
            <a:off x="4685418" y="1759963"/>
            <a:ext cx="1004457" cy="1314091"/>
          </a:xfrm>
          <a:prstGeom prst="rect">
            <a:avLst/>
          </a:prstGeom>
          <a:solidFill>
            <a:schemeClr val="bg1">
              <a:lumMod val="85000"/>
            </a:schemeClr>
          </a:solidFill>
        </p:spPr>
        <p:style>
          <a:lnRef idx="2">
            <a:schemeClr val="accent1"/>
          </a:lnRef>
          <a:fillRef idx="1">
            <a:schemeClr val="lt1"/>
          </a:fillRef>
          <a:effectRef idx="0">
            <a:schemeClr val="accent1"/>
          </a:effectRef>
          <a:fontRef idx="minor">
            <a:schemeClr val="dk1"/>
          </a:fontRef>
        </p:style>
        <p:txBody>
          <a:bodyPr rtlCol="0" anchor="t" anchorCtr="0"/>
          <a:lstStyle/>
          <a:p>
            <a:r>
              <a:rPr lang="en-GB" sz="900" dirty="0" err="1" smtClean="0"/>
              <a:t>Docker</a:t>
            </a:r>
            <a:r>
              <a:rPr lang="en-GB" sz="900" dirty="0" smtClean="0"/>
              <a:t> Container</a:t>
            </a:r>
            <a:endParaRPr lang="en-GB" sz="900" dirty="0"/>
          </a:p>
        </p:txBody>
      </p:sp>
      <p:sp>
        <p:nvSpPr>
          <p:cNvPr id="58" name="Rounded Rectangle 57"/>
          <p:cNvSpPr/>
          <p:nvPr/>
        </p:nvSpPr>
        <p:spPr>
          <a:xfrm>
            <a:off x="4781353" y="2059824"/>
            <a:ext cx="789820" cy="443134"/>
          </a:xfrm>
          <a:prstGeom prst="roundRect">
            <a:avLst>
              <a:gd name="adj" fmla="val 10000"/>
            </a:avLst>
          </a:prstGeom>
        </p:spPr>
        <p:style>
          <a:lnRef idx="2">
            <a:schemeClr val="accent6">
              <a:shade val="50000"/>
            </a:schemeClr>
          </a:lnRef>
          <a:fillRef idx="1">
            <a:schemeClr val="accent6"/>
          </a:fillRef>
          <a:effectRef idx="0">
            <a:schemeClr val="accent6"/>
          </a:effectRef>
          <a:fontRef idx="minor">
            <a:schemeClr val="lt1"/>
          </a:fontRef>
        </p:style>
        <p:txBody>
          <a:bodyPr/>
          <a:lstStyle/>
          <a:p>
            <a:pPr algn="ctr" fontAlgn="auto">
              <a:spcBef>
                <a:spcPts val="0"/>
              </a:spcBef>
              <a:spcAft>
                <a:spcPts val="0"/>
              </a:spcAft>
              <a:defRPr/>
            </a:pPr>
            <a:r>
              <a:rPr lang="en-GB" sz="1000" dirty="0" err="1" smtClean="0"/>
              <a:t>IPython</a:t>
            </a:r>
            <a:r>
              <a:rPr lang="en-GB" sz="1000" dirty="0" smtClean="0"/>
              <a:t> Notebook</a:t>
            </a:r>
            <a:endParaRPr lang="en-GB" sz="1000" dirty="0"/>
          </a:p>
        </p:txBody>
      </p:sp>
      <p:sp>
        <p:nvSpPr>
          <p:cNvPr id="59" name="Rounded Rectangle 58"/>
          <p:cNvSpPr/>
          <p:nvPr/>
        </p:nvSpPr>
        <p:spPr>
          <a:xfrm>
            <a:off x="4781353" y="2576788"/>
            <a:ext cx="789820" cy="409312"/>
          </a:xfrm>
          <a:prstGeom prst="roundRect">
            <a:avLst>
              <a:gd name="adj" fmla="val 10000"/>
            </a:avLst>
          </a:prstGeom>
        </p:spPr>
        <p:style>
          <a:lnRef idx="2">
            <a:schemeClr val="accent3">
              <a:shade val="50000"/>
            </a:schemeClr>
          </a:lnRef>
          <a:fillRef idx="1">
            <a:schemeClr val="accent3"/>
          </a:fillRef>
          <a:effectRef idx="0">
            <a:schemeClr val="accent3"/>
          </a:effectRef>
          <a:fontRef idx="minor">
            <a:schemeClr val="lt1"/>
          </a:fontRef>
        </p:style>
        <p:txBody>
          <a:bodyPr/>
          <a:lstStyle/>
          <a:p>
            <a:pPr algn="ctr" fontAlgn="auto">
              <a:spcBef>
                <a:spcPts val="0"/>
              </a:spcBef>
              <a:spcAft>
                <a:spcPts val="0"/>
              </a:spcAft>
              <a:defRPr/>
            </a:pPr>
            <a:r>
              <a:rPr lang="en-GB" sz="1000" dirty="0" smtClean="0"/>
              <a:t>Kernel</a:t>
            </a:r>
            <a:endParaRPr lang="en-GB" sz="1000" dirty="0"/>
          </a:p>
        </p:txBody>
      </p:sp>
      <p:sp>
        <p:nvSpPr>
          <p:cNvPr id="60" name="Rectangle 59"/>
          <p:cNvSpPr/>
          <p:nvPr/>
        </p:nvSpPr>
        <p:spPr>
          <a:xfrm>
            <a:off x="4685418" y="3226454"/>
            <a:ext cx="1004457" cy="1314091"/>
          </a:xfrm>
          <a:prstGeom prst="rect">
            <a:avLst/>
          </a:prstGeom>
          <a:solidFill>
            <a:schemeClr val="bg1">
              <a:lumMod val="85000"/>
            </a:schemeClr>
          </a:solidFill>
        </p:spPr>
        <p:style>
          <a:lnRef idx="2">
            <a:schemeClr val="accent1"/>
          </a:lnRef>
          <a:fillRef idx="1">
            <a:schemeClr val="lt1"/>
          </a:fillRef>
          <a:effectRef idx="0">
            <a:schemeClr val="accent1"/>
          </a:effectRef>
          <a:fontRef idx="minor">
            <a:schemeClr val="dk1"/>
          </a:fontRef>
        </p:style>
        <p:txBody>
          <a:bodyPr rtlCol="0" anchor="t" anchorCtr="0"/>
          <a:lstStyle/>
          <a:p>
            <a:r>
              <a:rPr lang="en-GB" sz="900" dirty="0" err="1" smtClean="0"/>
              <a:t>Docker</a:t>
            </a:r>
            <a:r>
              <a:rPr lang="en-GB" sz="900" dirty="0" smtClean="0"/>
              <a:t> Container</a:t>
            </a:r>
            <a:endParaRPr lang="en-GB" sz="900" dirty="0"/>
          </a:p>
        </p:txBody>
      </p:sp>
      <p:sp>
        <p:nvSpPr>
          <p:cNvPr id="61" name="Rounded Rectangle 60"/>
          <p:cNvSpPr/>
          <p:nvPr/>
        </p:nvSpPr>
        <p:spPr>
          <a:xfrm>
            <a:off x="4781353" y="3526315"/>
            <a:ext cx="789820" cy="443134"/>
          </a:xfrm>
          <a:prstGeom prst="roundRect">
            <a:avLst>
              <a:gd name="adj" fmla="val 10000"/>
            </a:avLst>
          </a:prstGeom>
        </p:spPr>
        <p:style>
          <a:lnRef idx="2">
            <a:schemeClr val="accent6">
              <a:shade val="50000"/>
            </a:schemeClr>
          </a:lnRef>
          <a:fillRef idx="1">
            <a:schemeClr val="accent6"/>
          </a:fillRef>
          <a:effectRef idx="0">
            <a:schemeClr val="accent6"/>
          </a:effectRef>
          <a:fontRef idx="minor">
            <a:schemeClr val="lt1"/>
          </a:fontRef>
        </p:style>
        <p:txBody>
          <a:bodyPr/>
          <a:lstStyle/>
          <a:p>
            <a:pPr algn="ctr" fontAlgn="auto">
              <a:spcBef>
                <a:spcPts val="0"/>
              </a:spcBef>
              <a:spcAft>
                <a:spcPts val="0"/>
              </a:spcAft>
              <a:defRPr/>
            </a:pPr>
            <a:r>
              <a:rPr lang="en-GB" sz="1000" dirty="0" err="1" smtClean="0"/>
              <a:t>IPython</a:t>
            </a:r>
            <a:r>
              <a:rPr lang="en-GB" sz="1000" dirty="0" smtClean="0"/>
              <a:t> Notebook</a:t>
            </a:r>
            <a:endParaRPr lang="en-GB" sz="1000" dirty="0"/>
          </a:p>
        </p:txBody>
      </p:sp>
      <p:sp>
        <p:nvSpPr>
          <p:cNvPr id="62" name="Rounded Rectangle 61"/>
          <p:cNvSpPr/>
          <p:nvPr/>
        </p:nvSpPr>
        <p:spPr>
          <a:xfrm>
            <a:off x="4781353" y="4043279"/>
            <a:ext cx="789820" cy="409312"/>
          </a:xfrm>
          <a:prstGeom prst="roundRect">
            <a:avLst>
              <a:gd name="adj" fmla="val 10000"/>
            </a:avLst>
          </a:prstGeom>
        </p:spPr>
        <p:style>
          <a:lnRef idx="2">
            <a:schemeClr val="accent3">
              <a:shade val="50000"/>
            </a:schemeClr>
          </a:lnRef>
          <a:fillRef idx="1">
            <a:schemeClr val="accent3"/>
          </a:fillRef>
          <a:effectRef idx="0">
            <a:schemeClr val="accent3"/>
          </a:effectRef>
          <a:fontRef idx="minor">
            <a:schemeClr val="lt1"/>
          </a:fontRef>
        </p:style>
        <p:txBody>
          <a:bodyPr/>
          <a:lstStyle/>
          <a:p>
            <a:pPr algn="ctr" fontAlgn="auto">
              <a:spcBef>
                <a:spcPts val="0"/>
              </a:spcBef>
              <a:spcAft>
                <a:spcPts val="0"/>
              </a:spcAft>
              <a:defRPr/>
            </a:pPr>
            <a:r>
              <a:rPr lang="en-GB" sz="1000" dirty="0" smtClean="0"/>
              <a:t>Kernel</a:t>
            </a:r>
            <a:endParaRPr lang="en-GB" sz="1000" dirty="0"/>
          </a:p>
        </p:txBody>
      </p:sp>
      <p:sp>
        <p:nvSpPr>
          <p:cNvPr id="63" name="Rounded Rectangle 62"/>
          <p:cNvSpPr/>
          <p:nvPr/>
        </p:nvSpPr>
        <p:spPr>
          <a:xfrm>
            <a:off x="4808281" y="2607344"/>
            <a:ext cx="789820" cy="409312"/>
          </a:xfrm>
          <a:prstGeom prst="roundRect">
            <a:avLst>
              <a:gd name="adj" fmla="val 10000"/>
            </a:avLst>
          </a:prstGeom>
        </p:spPr>
        <p:style>
          <a:lnRef idx="2">
            <a:schemeClr val="accent3">
              <a:shade val="50000"/>
            </a:schemeClr>
          </a:lnRef>
          <a:fillRef idx="1">
            <a:schemeClr val="accent3"/>
          </a:fillRef>
          <a:effectRef idx="0">
            <a:schemeClr val="accent3"/>
          </a:effectRef>
          <a:fontRef idx="minor">
            <a:schemeClr val="lt1"/>
          </a:fontRef>
        </p:style>
        <p:txBody>
          <a:bodyPr/>
          <a:lstStyle/>
          <a:p>
            <a:pPr algn="ctr" fontAlgn="auto">
              <a:spcBef>
                <a:spcPts val="0"/>
              </a:spcBef>
              <a:spcAft>
                <a:spcPts val="0"/>
              </a:spcAft>
              <a:defRPr/>
            </a:pPr>
            <a:r>
              <a:rPr lang="en-GB" sz="1000" dirty="0" smtClean="0"/>
              <a:t>Kernel</a:t>
            </a:r>
            <a:endParaRPr lang="en-GB" sz="1000" dirty="0"/>
          </a:p>
        </p:txBody>
      </p:sp>
      <p:sp>
        <p:nvSpPr>
          <p:cNvPr id="64" name="Rounded Rectangle 63"/>
          <p:cNvSpPr/>
          <p:nvPr/>
        </p:nvSpPr>
        <p:spPr>
          <a:xfrm>
            <a:off x="4808281" y="4073835"/>
            <a:ext cx="789820" cy="409312"/>
          </a:xfrm>
          <a:prstGeom prst="roundRect">
            <a:avLst>
              <a:gd name="adj" fmla="val 10000"/>
            </a:avLst>
          </a:prstGeom>
        </p:spPr>
        <p:style>
          <a:lnRef idx="2">
            <a:schemeClr val="accent3">
              <a:shade val="50000"/>
            </a:schemeClr>
          </a:lnRef>
          <a:fillRef idx="1">
            <a:schemeClr val="accent3"/>
          </a:fillRef>
          <a:effectRef idx="0">
            <a:schemeClr val="accent3"/>
          </a:effectRef>
          <a:fontRef idx="minor">
            <a:schemeClr val="lt1"/>
          </a:fontRef>
        </p:style>
        <p:txBody>
          <a:bodyPr/>
          <a:lstStyle/>
          <a:p>
            <a:pPr algn="ctr" fontAlgn="auto">
              <a:spcBef>
                <a:spcPts val="0"/>
              </a:spcBef>
              <a:spcAft>
                <a:spcPts val="0"/>
              </a:spcAft>
              <a:defRPr/>
            </a:pPr>
            <a:r>
              <a:rPr lang="en-GB" sz="1000" dirty="0" smtClean="0"/>
              <a:t>Kernel</a:t>
            </a:r>
            <a:endParaRPr lang="en-GB" sz="1000" dirty="0"/>
          </a:p>
        </p:txBody>
      </p:sp>
      <p:pic>
        <p:nvPicPr>
          <p:cNvPr id="68" name="Picture 67" descr="user-man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01599" y="1750134"/>
            <a:ext cx="468000" cy="451958"/>
          </a:xfrm>
          <a:prstGeom prst="rect">
            <a:avLst/>
          </a:prstGeom>
        </p:spPr>
      </p:pic>
      <p:sp>
        <p:nvSpPr>
          <p:cNvPr id="69" name="Rounded Rectangle 68"/>
          <p:cNvSpPr/>
          <p:nvPr/>
        </p:nvSpPr>
        <p:spPr>
          <a:xfrm>
            <a:off x="5816539" y="4055581"/>
            <a:ext cx="789820" cy="443134"/>
          </a:xfrm>
          <a:prstGeom prst="roundRect">
            <a:avLst>
              <a:gd name="adj" fmla="val 10000"/>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r>
              <a:rPr lang="en-GB" sz="1000" dirty="0" smtClean="0"/>
              <a:t>Parallel Controller</a:t>
            </a:r>
            <a:endParaRPr lang="en-GB" sz="1000" dirty="0"/>
          </a:p>
        </p:txBody>
      </p:sp>
      <p:sp>
        <p:nvSpPr>
          <p:cNvPr id="70" name="Rounded Rectangle 69"/>
          <p:cNvSpPr/>
          <p:nvPr/>
        </p:nvSpPr>
        <p:spPr>
          <a:xfrm>
            <a:off x="5816539" y="2591230"/>
            <a:ext cx="789820" cy="443134"/>
          </a:xfrm>
          <a:prstGeom prst="roundRect">
            <a:avLst>
              <a:gd name="adj" fmla="val 10000"/>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r>
              <a:rPr lang="en-GB" sz="1000" dirty="0" smtClean="0"/>
              <a:t>Parallel Controller</a:t>
            </a:r>
            <a:endParaRPr lang="en-GB" sz="1000" dirty="0"/>
          </a:p>
        </p:txBody>
      </p:sp>
      <p:sp>
        <p:nvSpPr>
          <p:cNvPr id="71" name="Rounded Rectangle 70"/>
          <p:cNvSpPr/>
          <p:nvPr/>
        </p:nvSpPr>
        <p:spPr>
          <a:xfrm>
            <a:off x="7507440" y="2603188"/>
            <a:ext cx="1271295" cy="2387150"/>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t" anchorCtr="0"/>
          <a:lstStyle/>
          <a:p>
            <a:pPr fontAlgn="auto">
              <a:spcBef>
                <a:spcPts val="0"/>
              </a:spcBef>
              <a:spcAft>
                <a:spcPts val="0"/>
              </a:spcAft>
              <a:defRPr/>
            </a:pPr>
            <a:r>
              <a:rPr lang="en-GB" sz="1200" dirty="0" smtClean="0"/>
              <a:t>VM: Swarm pool 0</a:t>
            </a:r>
            <a:endParaRPr lang="en-GB" sz="1200" dirty="0"/>
          </a:p>
        </p:txBody>
      </p:sp>
      <p:sp>
        <p:nvSpPr>
          <p:cNvPr id="72" name="Rounded Rectangle 71"/>
          <p:cNvSpPr/>
          <p:nvPr/>
        </p:nvSpPr>
        <p:spPr>
          <a:xfrm>
            <a:off x="7355040" y="2450788"/>
            <a:ext cx="1271295" cy="2387150"/>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t" anchorCtr="0"/>
          <a:lstStyle/>
          <a:p>
            <a:pPr fontAlgn="auto">
              <a:spcBef>
                <a:spcPts val="0"/>
              </a:spcBef>
              <a:spcAft>
                <a:spcPts val="0"/>
              </a:spcAft>
              <a:defRPr/>
            </a:pPr>
            <a:r>
              <a:rPr lang="en-GB" sz="1200" dirty="0" smtClean="0"/>
              <a:t>VM: Swarm pool 0</a:t>
            </a:r>
            <a:endParaRPr lang="en-GB" sz="1200" dirty="0"/>
          </a:p>
        </p:txBody>
      </p:sp>
      <p:sp>
        <p:nvSpPr>
          <p:cNvPr id="73" name="Rounded Rectangle 72"/>
          <p:cNvSpPr/>
          <p:nvPr/>
        </p:nvSpPr>
        <p:spPr>
          <a:xfrm>
            <a:off x="7202640" y="2298388"/>
            <a:ext cx="1271295" cy="2387150"/>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t" anchorCtr="0"/>
          <a:lstStyle/>
          <a:p>
            <a:pPr fontAlgn="auto">
              <a:spcBef>
                <a:spcPts val="0"/>
              </a:spcBef>
              <a:spcAft>
                <a:spcPts val="0"/>
              </a:spcAft>
              <a:defRPr/>
            </a:pPr>
            <a:r>
              <a:rPr lang="en-GB" sz="1200" dirty="0" smtClean="0"/>
              <a:t>VM: slave 0</a:t>
            </a:r>
            <a:endParaRPr lang="en-GB" sz="1200" dirty="0"/>
          </a:p>
        </p:txBody>
      </p:sp>
      <p:sp>
        <p:nvSpPr>
          <p:cNvPr id="79" name="Rounded Rectangle 78"/>
          <p:cNvSpPr/>
          <p:nvPr/>
        </p:nvSpPr>
        <p:spPr>
          <a:xfrm>
            <a:off x="7529213" y="2683941"/>
            <a:ext cx="789820" cy="443134"/>
          </a:xfrm>
          <a:prstGeom prst="roundRect">
            <a:avLst>
              <a:gd name="adj" fmla="val 10000"/>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endParaRPr lang="en-GB" sz="1000" dirty="0"/>
          </a:p>
        </p:txBody>
      </p:sp>
      <p:sp>
        <p:nvSpPr>
          <p:cNvPr id="78" name="Rounded Rectangle 77"/>
          <p:cNvSpPr/>
          <p:nvPr/>
        </p:nvSpPr>
        <p:spPr>
          <a:xfrm>
            <a:off x="7485668" y="2636993"/>
            <a:ext cx="789820" cy="443134"/>
          </a:xfrm>
          <a:prstGeom prst="roundRect">
            <a:avLst>
              <a:gd name="adj" fmla="val 10000"/>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endParaRPr lang="en-GB" sz="1000" dirty="0"/>
          </a:p>
        </p:txBody>
      </p:sp>
      <p:sp>
        <p:nvSpPr>
          <p:cNvPr id="77" name="Rounded Rectangle 76"/>
          <p:cNvSpPr/>
          <p:nvPr/>
        </p:nvSpPr>
        <p:spPr>
          <a:xfrm>
            <a:off x="7437288" y="2589866"/>
            <a:ext cx="789820" cy="443134"/>
          </a:xfrm>
          <a:prstGeom prst="roundRect">
            <a:avLst>
              <a:gd name="adj" fmla="val 10000"/>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r>
              <a:rPr lang="en-GB" sz="1000" dirty="0" smtClean="0"/>
              <a:t>Parallel Engine</a:t>
            </a:r>
            <a:endParaRPr lang="en-GB" sz="1000" dirty="0"/>
          </a:p>
        </p:txBody>
      </p:sp>
      <p:sp>
        <p:nvSpPr>
          <p:cNvPr id="81" name="Rounded Rectangle 80"/>
          <p:cNvSpPr/>
          <p:nvPr/>
        </p:nvSpPr>
        <p:spPr>
          <a:xfrm>
            <a:off x="7529213" y="4148623"/>
            <a:ext cx="789820" cy="443134"/>
          </a:xfrm>
          <a:prstGeom prst="roundRect">
            <a:avLst>
              <a:gd name="adj" fmla="val 10000"/>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endParaRPr lang="en-GB" sz="1000" dirty="0"/>
          </a:p>
        </p:txBody>
      </p:sp>
      <p:sp>
        <p:nvSpPr>
          <p:cNvPr id="82" name="Rounded Rectangle 81"/>
          <p:cNvSpPr/>
          <p:nvPr/>
        </p:nvSpPr>
        <p:spPr>
          <a:xfrm>
            <a:off x="7485668" y="4101675"/>
            <a:ext cx="789820" cy="443134"/>
          </a:xfrm>
          <a:prstGeom prst="roundRect">
            <a:avLst>
              <a:gd name="adj" fmla="val 10000"/>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endParaRPr lang="en-GB" sz="1000" dirty="0"/>
          </a:p>
        </p:txBody>
      </p:sp>
      <p:sp>
        <p:nvSpPr>
          <p:cNvPr id="83" name="Rounded Rectangle 82"/>
          <p:cNvSpPr/>
          <p:nvPr/>
        </p:nvSpPr>
        <p:spPr>
          <a:xfrm>
            <a:off x="7437288" y="4054548"/>
            <a:ext cx="789820" cy="443134"/>
          </a:xfrm>
          <a:prstGeom prst="roundRect">
            <a:avLst>
              <a:gd name="adj" fmla="val 10000"/>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r>
              <a:rPr lang="en-GB" sz="1000" dirty="0" smtClean="0"/>
              <a:t>Parallel Engine</a:t>
            </a:r>
            <a:endParaRPr lang="en-GB" sz="1000" dirty="0"/>
          </a:p>
        </p:txBody>
      </p:sp>
      <p:cxnSp>
        <p:nvCxnSpPr>
          <p:cNvPr id="84" name="Elbow Connector 83"/>
          <p:cNvCxnSpPr>
            <a:stCxn id="70" idx="3"/>
            <a:endCxn id="77" idx="1"/>
          </p:cNvCxnSpPr>
          <p:nvPr/>
        </p:nvCxnSpPr>
        <p:spPr>
          <a:xfrm flipV="1">
            <a:off x="6606359" y="2811433"/>
            <a:ext cx="830929" cy="1364"/>
          </a:xfrm>
          <a:prstGeom prst="bentConnector3">
            <a:avLst/>
          </a:prstGeom>
          <a:ln>
            <a:solidFill>
              <a:schemeClr val="tx1">
                <a:lumMod val="65000"/>
                <a:lumOff val="3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87" name="Elbow Connector 86"/>
          <p:cNvCxnSpPr>
            <a:stCxn id="69" idx="3"/>
            <a:endCxn id="83" idx="1"/>
          </p:cNvCxnSpPr>
          <p:nvPr/>
        </p:nvCxnSpPr>
        <p:spPr>
          <a:xfrm flipV="1">
            <a:off x="6606359" y="4276115"/>
            <a:ext cx="830929" cy="1033"/>
          </a:xfrm>
          <a:prstGeom prst="bentConnector3">
            <a:avLst/>
          </a:prstGeom>
          <a:ln>
            <a:solidFill>
              <a:schemeClr val="tx1">
                <a:lumMod val="65000"/>
                <a:lumOff val="3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53" idx="2"/>
            <a:endCxn id="54" idx="1"/>
          </p:cNvCxnSpPr>
          <p:nvPr/>
        </p:nvCxnSpPr>
        <p:spPr>
          <a:xfrm rot="16200000" flipH="1">
            <a:off x="1945476" y="3095888"/>
            <a:ext cx="1335791" cy="239432"/>
          </a:xfrm>
          <a:prstGeom prst="bentConnector2">
            <a:avLst/>
          </a:prstGeom>
          <a:ln>
            <a:solidFill>
              <a:schemeClr val="bg2">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3" name="Elbow Connector 92"/>
          <p:cNvCxnSpPr>
            <a:stCxn id="54" idx="3"/>
            <a:endCxn id="57" idx="1"/>
          </p:cNvCxnSpPr>
          <p:nvPr/>
        </p:nvCxnSpPr>
        <p:spPr>
          <a:xfrm flipV="1">
            <a:off x="3653834" y="2417009"/>
            <a:ext cx="1031584" cy="1466491"/>
          </a:xfrm>
          <a:prstGeom prst="bentConnector3">
            <a:avLst>
              <a:gd name="adj1" fmla="val 50000"/>
            </a:avLst>
          </a:prstGeom>
          <a:ln>
            <a:solidFill>
              <a:schemeClr val="tx1">
                <a:lumMod val="65000"/>
                <a:lumOff val="35000"/>
              </a:schemeClr>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96" name="Elbow Connector 95"/>
          <p:cNvCxnSpPr>
            <a:stCxn id="54" idx="3"/>
            <a:endCxn id="60" idx="1"/>
          </p:cNvCxnSpPr>
          <p:nvPr/>
        </p:nvCxnSpPr>
        <p:spPr>
          <a:xfrm>
            <a:off x="3653834" y="3883500"/>
            <a:ext cx="1031584" cy="12700"/>
          </a:xfrm>
          <a:prstGeom prst="bentConnector3">
            <a:avLst>
              <a:gd name="adj1" fmla="val 50000"/>
            </a:avLst>
          </a:prstGeom>
          <a:ln>
            <a:solidFill>
              <a:schemeClr val="tx1">
                <a:lumMod val="65000"/>
                <a:lumOff val="35000"/>
              </a:schemeClr>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8" name="Elbow Connector 107"/>
          <p:cNvCxnSpPr>
            <a:stCxn id="63" idx="3"/>
            <a:endCxn id="70" idx="1"/>
          </p:cNvCxnSpPr>
          <p:nvPr/>
        </p:nvCxnSpPr>
        <p:spPr>
          <a:xfrm>
            <a:off x="5598101" y="2812000"/>
            <a:ext cx="218438" cy="797"/>
          </a:xfrm>
          <a:prstGeom prst="bentConnector3">
            <a:avLst/>
          </a:prstGeom>
          <a:ln>
            <a:solidFill>
              <a:schemeClr val="tx1">
                <a:lumMod val="65000"/>
                <a:lumOff val="3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1" name="Elbow Connector 110"/>
          <p:cNvCxnSpPr>
            <a:stCxn id="64" idx="3"/>
            <a:endCxn id="69" idx="1"/>
          </p:cNvCxnSpPr>
          <p:nvPr/>
        </p:nvCxnSpPr>
        <p:spPr>
          <a:xfrm flipV="1">
            <a:off x="5598101" y="4277148"/>
            <a:ext cx="218438" cy="1343"/>
          </a:xfrm>
          <a:prstGeom prst="bentConnector3">
            <a:avLst>
              <a:gd name="adj1" fmla="val 50000"/>
            </a:avLst>
          </a:prstGeom>
          <a:ln>
            <a:solidFill>
              <a:schemeClr val="tx1">
                <a:lumMod val="65000"/>
                <a:lumOff val="3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0" name="Elbow Connector 119"/>
          <p:cNvCxnSpPr>
            <a:stCxn id="53" idx="3"/>
            <a:endCxn id="58" idx="1"/>
          </p:cNvCxnSpPr>
          <p:nvPr/>
        </p:nvCxnSpPr>
        <p:spPr>
          <a:xfrm flipV="1">
            <a:off x="3049767" y="2281391"/>
            <a:ext cx="1731586" cy="2569"/>
          </a:xfrm>
          <a:prstGeom prst="bentConnector3">
            <a:avLst>
              <a:gd name="adj1" fmla="val 50000"/>
            </a:avLst>
          </a:prstGeom>
          <a:ln>
            <a:solidFill>
              <a:schemeClr val="accent6">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23" name="Elbow Connector 122"/>
          <p:cNvCxnSpPr>
            <a:stCxn id="53" idx="3"/>
            <a:endCxn id="61" idx="1"/>
          </p:cNvCxnSpPr>
          <p:nvPr/>
        </p:nvCxnSpPr>
        <p:spPr>
          <a:xfrm>
            <a:off x="3049767" y="2283960"/>
            <a:ext cx="1731586" cy="1463922"/>
          </a:xfrm>
          <a:prstGeom prst="bentConnector3">
            <a:avLst>
              <a:gd name="adj1" fmla="val 50000"/>
            </a:avLst>
          </a:prstGeom>
          <a:ln>
            <a:solidFill>
              <a:schemeClr val="accent6">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26" name="TextBox 125"/>
          <p:cNvSpPr txBox="1"/>
          <p:nvPr/>
        </p:nvSpPr>
        <p:spPr>
          <a:xfrm>
            <a:off x="7202639" y="5166675"/>
            <a:ext cx="1576095" cy="461665"/>
          </a:xfrm>
          <a:prstGeom prst="rect">
            <a:avLst/>
          </a:prstGeom>
          <a:noFill/>
        </p:spPr>
        <p:txBody>
          <a:bodyPr wrap="square">
            <a:spAutoFit/>
          </a:bodyPr>
          <a:lstStyle/>
          <a:p>
            <a:pPr fontAlgn="auto">
              <a:spcBef>
                <a:spcPts val="0"/>
              </a:spcBef>
              <a:spcAft>
                <a:spcPts val="0"/>
              </a:spcAft>
              <a:defRPr/>
            </a:pPr>
            <a:r>
              <a:rPr lang="en-GB" sz="1200" dirty="0" smtClean="0">
                <a:solidFill>
                  <a:srgbClr val="032044"/>
                </a:solidFill>
              </a:rPr>
              <a:t>Nodes for parallel Processing</a:t>
            </a:r>
            <a:endParaRPr lang="en-GB" sz="1200" dirty="0">
              <a:solidFill>
                <a:srgbClr val="032044"/>
              </a:solidFill>
            </a:endParaRPr>
          </a:p>
        </p:txBody>
      </p:sp>
      <p:sp>
        <p:nvSpPr>
          <p:cNvPr id="127" name="TextBox 126"/>
          <p:cNvSpPr txBox="1"/>
          <p:nvPr/>
        </p:nvSpPr>
        <p:spPr>
          <a:xfrm>
            <a:off x="4623802" y="5166675"/>
            <a:ext cx="2263237" cy="461665"/>
          </a:xfrm>
          <a:prstGeom prst="rect">
            <a:avLst/>
          </a:prstGeom>
          <a:noFill/>
        </p:spPr>
        <p:txBody>
          <a:bodyPr wrap="square">
            <a:spAutoFit/>
          </a:bodyPr>
          <a:lstStyle/>
          <a:p>
            <a:pPr fontAlgn="auto">
              <a:spcBef>
                <a:spcPts val="0"/>
              </a:spcBef>
              <a:spcAft>
                <a:spcPts val="0"/>
              </a:spcAft>
              <a:defRPr/>
            </a:pPr>
            <a:r>
              <a:rPr lang="en-GB" sz="1200" dirty="0" smtClean="0">
                <a:solidFill>
                  <a:srgbClr val="032044"/>
                </a:solidFill>
              </a:rPr>
              <a:t>Notebooks and kernels in containers</a:t>
            </a:r>
            <a:endParaRPr lang="en-GB" sz="1200" dirty="0">
              <a:solidFill>
                <a:srgbClr val="032044"/>
              </a:solidFill>
            </a:endParaRPr>
          </a:p>
        </p:txBody>
      </p:sp>
      <p:sp>
        <p:nvSpPr>
          <p:cNvPr id="128" name="TextBox 127"/>
          <p:cNvSpPr txBox="1"/>
          <p:nvPr/>
        </p:nvSpPr>
        <p:spPr>
          <a:xfrm>
            <a:off x="2431142" y="4552493"/>
            <a:ext cx="1976358" cy="461665"/>
          </a:xfrm>
          <a:prstGeom prst="rect">
            <a:avLst/>
          </a:prstGeom>
          <a:noFill/>
        </p:spPr>
        <p:txBody>
          <a:bodyPr wrap="square">
            <a:spAutoFit/>
          </a:bodyPr>
          <a:lstStyle/>
          <a:p>
            <a:pPr fontAlgn="auto">
              <a:spcBef>
                <a:spcPts val="0"/>
              </a:spcBef>
              <a:spcAft>
                <a:spcPts val="0"/>
              </a:spcAft>
              <a:defRPr/>
            </a:pPr>
            <a:r>
              <a:rPr lang="en-GB" sz="1200" dirty="0" smtClean="0">
                <a:solidFill>
                  <a:srgbClr val="032044"/>
                </a:solidFill>
              </a:rPr>
              <a:t>Swarm manages allocation of containers for notebooks</a:t>
            </a:r>
            <a:endParaRPr lang="en-GB" sz="1200" dirty="0">
              <a:solidFill>
                <a:srgbClr val="032044"/>
              </a:solidFill>
            </a:endParaRPr>
          </a:p>
        </p:txBody>
      </p:sp>
      <p:sp>
        <p:nvSpPr>
          <p:cNvPr id="129" name="TextBox 128"/>
          <p:cNvSpPr txBox="1"/>
          <p:nvPr/>
        </p:nvSpPr>
        <p:spPr>
          <a:xfrm>
            <a:off x="2596126" y="2547805"/>
            <a:ext cx="1236868" cy="646331"/>
          </a:xfrm>
          <a:prstGeom prst="rect">
            <a:avLst/>
          </a:prstGeom>
          <a:noFill/>
        </p:spPr>
        <p:txBody>
          <a:bodyPr wrap="square">
            <a:spAutoFit/>
          </a:bodyPr>
          <a:lstStyle/>
          <a:p>
            <a:pPr algn="r" fontAlgn="auto">
              <a:spcBef>
                <a:spcPts val="0"/>
              </a:spcBef>
              <a:spcAft>
                <a:spcPts val="0"/>
              </a:spcAft>
              <a:defRPr/>
            </a:pPr>
            <a:r>
              <a:rPr lang="en-GB" sz="1200" dirty="0" smtClean="0">
                <a:solidFill>
                  <a:srgbClr val="032044"/>
                </a:solidFill>
              </a:rPr>
              <a:t>Manage users and provision of notebooks</a:t>
            </a:r>
            <a:endParaRPr lang="en-GB" sz="1200" dirty="0">
              <a:solidFill>
                <a:srgbClr val="032044"/>
              </a:solidFill>
            </a:endParaRPr>
          </a:p>
        </p:txBody>
      </p:sp>
      <p:cxnSp>
        <p:nvCxnSpPr>
          <p:cNvPr id="131" name="Elbow Connector 130"/>
          <p:cNvCxnSpPr>
            <a:stCxn id="130" idx="3"/>
            <a:endCxn id="53" idx="1"/>
          </p:cNvCxnSpPr>
          <p:nvPr/>
        </p:nvCxnSpPr>
        <p:spPr>
          <a:xfrm flipV="1">
            <a:off x="1228074" y="2283960"/>
            <a:ext cx="709469" cy="458843"/>
          </a:xfrm>
          <a:prstGeom prst="bentConnector3">
            <a:avLst/>
          </a:prstGeom>
          <a:ln>
            <a:solidFill>
              <a:schemeClr val="accent6">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30" name="Content Placeholder 49"/>
          <p:cNvPicPr>
            <a:picLocks noGrp="1" noChangeAspect="1"/>
          </p:cNvPicPr>
          <p:nvPr>
            <p:ph sz="half" idx="1"/>
          </p:nvPr>
        </p:nvPicPr>
        <p:blipFill rotWithShape="1">
          <a:blip r:embed="rId3"/>
          <a:srcRect t="-14" b="-9832"/>
          <a:stretch/>
        </p:blipFill>
        <p:spPr>
          <a:xfrm>
            <a:off x="301599" y="2266255"/>
            <a:ext cx="926475" cy="953095"/>
          </a:xfrm>
          <a:effectLst>
            <a:outerShdw blurRad="50800" dist="38100" dir="2700000" algn="tl" rotWithShape="0">
              <a:prstClr val="black">
                <a:alpha val="40000"/>
              </a:prstClr>
            </a:outerShdw>
          </a:effectLst>
        </p:spPr>
      </p:pic>
      <p:sp>
        <p:nvSpPr>
          <p:cNvPr id="54" name="Rounded Rectangle 53"/>
          <p:cNvSpPr/>
          <p:nvPr/>
        </p:nvSpPr>
        <p:spPr>
          <a:xfrm>
            <a:off x="2733087" y="3619750"/>
            <a:ext cx="920747" cy="527499"/>
          </a:xfrm>
          <a:prstGeom prst="roundRect">
            <a:avLst>
              <a:gd name="adj" fmla="val 10000"/>
            </a:avLst>
          </a:prstGeom>
          <a:solidFill>
            <a:schemeClr val="accent4">
              <a:alpha val="79000"/>
            </a:schemeClr>
          </a:solidFill>
          <a:ln w="12700" cmpd="sng"/>
          <a:effectLst/>
        </p:spPr>
        <p:style>
          <a:lnRef idx="3">
            <a:schemeClr val="lt1"/>
          </a:lnRef>
          <a:fillRef idx="1">
            <a:schemeClr val="accent4"/>
          </a:fillRef>
          <a:effectRef idx="1">
            <a:schemeClr val="accent4"/>
          </a:effectRef>
          <a:fontRef idx="minor">
            <a:schemeClr val="lt1"/>
          </a:fontRef>
        </p:style>
        <p:txBody>
          <a:bodyPr/>
          <a:lstStyle/>
          <a:p>
            <a:pPr algn="ctr" fontAlgn="auto">
              <a:spcBef>
                <a:spcPts val="0"/>
              </a:spcBef>
              <a:spcAft>
                <a:spcPts val="0"/>
              </a:spcAft>
              <a:defRPr/>
            </a:pPr>
            <a:r>
              <a:rPr lang="en-GB" sz="1400" dirty="0" smtClean="0"/>
              <a:t>Swarm</a:t>
            </a:r>
            <a:endParaRPr lang="en-GB" sz="1400" dirty="0"/>
          </a:p>
        </p:txBody>
      </p:sp>
      <p:sp>
        <p:nvSpPr>
          <p:cNvPr id="66" name="Rounded Rectangle 65"/>
          <p:cNvSpPr/>
          <p:nvPr/>
        </p:nvSpPr>
        <p:spPr>
          <a:xfrm rot="16200000">
            <a:off x="1044634" y="2554885"/>
            <a:ext cx="1204485" cy="217613"/>
          </a:xfrm>
          <a:prstGeom prst="roundRect">
            <a:avLst>
              <a:gd name="adj" fmla="val 10000"/>
            </a:avLst>
          </a:prstGeom>
          <a:ln>
            <a:noFill/>
          </a:ln>
          <a:effectLst/>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0"/>
              </a:spcAft>
              <a:defRPr/>
            </a:pPr>
            <a:r>
              <a:rPr lang="en-GB" sz="1200" dirty="0" smtClean="0">
                <a:solidFill>
                  <a:schemeClr val="tx2"/>
                </a:solidFill>
              </a:rPr>
              <a:t>Firewall </a:t>
            </a:r>
            <a:endParaRPr lang="en-GB" sz="1200" dirty="0">
              <a:solidFill>
                <a:schemeClr val="tx2"/>
              </a:solidFill>
            </a:endParaRPr>
          </a:p>
        </p:txBody>
      </p:sp>
      <p:sp>
        <p:nvSpPr>
          <p:cNvPr id="74" name="Rounded Rectangle 73"/>
          <p:cNvSpPr/>
          <p:nvPr/>
        </p:nvSpPr>
        <p:spPr>
          <a:xfrm>
            <a:off x="7185492" y="1391657"/>
            <a:ext cx="1593242" cy="810435"/>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t" anchorCtr="0"/>
          <a:lstStyle/>
          <a:p>
            <a:pPr fontAlgn="auto">
              <a:spcBef>
                <a:spcPts val="0"/>
              </a:spcBef>
              <a:spcAft>
                <a:spcPts val="0"/>
              </a:spcAft>
              <a:defRPr/>
            </a:pPr>
            <a:r>
              <a:rPr lang="en-GB" sz="1200" dirty="0" smtClean="0"/>
              <a:t>VM: shared services</a:t>
            </a:r>
            <a:endParaRPr lang="en-GB" sz="1200" dirty="0"/>
          </a:p>
        </p:txBody>
      </p:sp>
      <p:sp>
        <p:nvSpPr>
          <p:cNvPr id="76" name="Rounded Rectangle 75"/>
          <p:cNvSpPr/>
          <p:nvPr/>
        </p:nvSpPr>
        <p:spPr>
          <a:xfrm>
            <a:off x="7317687" y="1714510"/>
            <a:ext cx="551600" cy="359390"/>
          </a:xfrm>
          <a:prstGeom prst="roundRect">
            <a:avLst>
              <a:gd name="adj" fmla="val 10000"/>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GB" sz="1000" dirty="0" smtClean="0"/>
              <a:t>NFS</a:t>
            </a:r>
            <a:endParaRPr lang="en-GB" sz="1000" dirty="0"/>
          </a:p>
        </p:txBody>
      </p:sp>
      <p:sp>
        <p:nvSpPr>
          <p:cNvPr id="80" name="Rounded Rectangle 79"/>
          <p:cNvSpPr/>
          <p:nvPr/>
        </p:nvSpPr>
        <p:spPr>
          <a:xfrm>
            <a:off x="8105864" y="1714510"/>
            <a:ext cx="544369" cy="359390"/>
          </a:xfrm>
          <a:prstGeom prst="roundRect">
            <a:avLst>
              <a:gd name="adj" fmla="val 10000"/>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GB" sz="1000" dirty="0" smtClean="0"/>
              <a:t>LDAP</a:t>
            </a:r>
            <a:endParaRPr lang="en-GB" sz="1000" dirty="0"/>
          </a:p>
        </p:txBody>
      </p:sp>
      <p:sp>
        <p:nvSpPr>
          <p:cNvPr id="85" name="TextBox 84"/>
          <p:cNvSpPr txBox="1"/>
          <p:nvPr/>
        </p:nvSpPr>
        <p:spPr>
          <a:xfrm>
            <a:off x="224503" y="1391657"/>
            <a:ext cx="1554004" cy="276999"/>
          </a:xfrm>
          <a:prstGeom prst="rect">
            <a:avLst/>
          </a:prstGeom>
          <a:noFill/>
        </p:spPr>
        <p:txBody>
          <a:bodyPr wrap="square">
            <a:spAutoFit/>
          </a:bodyPr>
          <a:lstStyle/>
          <a:p>
            <a:pPr fontAlgn="auto">
              <a:spcBef>
                <a:spcPts val="0"/>
              </a:spcBef>
              <a:spcAft>
                <a:spcPts val="0"/>
              </a:spcAft>
              <a:defRPr/>
            </a:pPr>
            <a:r>
              <a:rPr lang="en-GB" sz="1200" dirty="0" smtClean="0">
                <a:solidFill>
                  <a:srgbClr val="032044"/>
                </a:solidFill>
              </a:rPr>
              <a:t>Browser access</a:t>
            </a:r>
            <a:endParaRPr lang="en-GB" sz="1200" dirty="0">
              <a:solidFill>
                <a:srgbClr val="032044"/>
              </a:solidFill>
            </a:endParaRPr>
          </a:p>
        </p:txBody>
      </p:sp>
      <p:sp>
        <p:nvSpPr>
          <p:cNvPr id="50" name="TextBox 49"/>
          <p:cNvSpPr txBox="1"/>
          <p:nvPr/>
        </p:nvSpPr>
        <p:spPr>
          <a:xfrm>
            <a:off x="251520" y="3356992"/>
            <a:ext cx="1296144" cy="461665"/>
          </a:xfrm>
          <a:prstGeom prst="rect">
            <a:avLst/>
          </a:prstGeom>
          <a:noFill/>
        </p:spPr>
        <p:txBody>
          <a:bodyPr wrap="square">
            <a:spAutoFit/>
          </a:bodyPr>
          <a:lstStyle/>
          <a:p>
            <a:pPr fontAlgn="auto">
              <a:spcBef>
                <a:spcPts val="0"/>
              </a:spcBef>
              <a:spcAft>
                <a:spcPts val="0"/>
              </a:spcAft>
              <a:defRPr/>
            </a:pPr>
            <a:r>
              <a:rPr lang="en-GB" sz="1200" dirty="0" err="1" smtClean="0">
                <a:solidFill>
                  <a:srgbClr val="032044"/>
                </a:solidFill>
              </a:rPr>
              <a:t>Jupyter</a:t>
            </a:r>
            <a:r>
              <a:rPr lang="en-GB" sz="1200" dirty="0" smtClean="0">
                <a:solidFill>
                  <a:srgbClr val="032044"/>
                </a:solidFill>
              </a:rPr>
              <a:t> (</a:t>
            </a:r>
            <a:r>
              <a:rPr lang="en-GB" sz="1200" dirty="0" err="1" smtClean="0">
                <a:solidFill>
                  <a:srgbClr val="032044"/>
                </a:solidFill>
              </a:rPr>
              <a:t>IPython</a:t>
            </a:r>
            <a:r>
              <a:rPr lang="en-GB" sz="1200" dirty="0" smtClean="0">
                <a:solidFill>
                  <a:srgbClr val="032044"/>
                </a:solidFill>
              </a:rPr>
              <a:t>) Notebook</a:t>
            </a:r>
            <a:endParaRPr lang="en-GB" sz="1200" dirty="0">
              <a:solidFill>
                <a:srgbClr val="032044"/>
              </a:solidFill>
            </a:endParaRPr>
          </a:p>
        </p:txBody>
      </p:sp>
    </p:spTree>
    <p:extLst>
      <p:ext uri="{BB962C8B-B14F-4D97-AF65-F5344CB8AC3E}">
        <p14:creationId xmlns:p14="http://schemas.microsoft.com/office/powerpoint/2010/main" val="2878459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dissolve">
                                      <p:cBhvr>
                                        <p:cTn id="19" dur="500"/>
                                        <p:tgtEl>
                                          <p:spTgt spid="6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dissolve">
                                      <p:cBhvr>
                                        <p:cTn id="22" dur="500"/>
                                        <p:tgtEl>
                                          <p:spTgt spid="7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dissolve">
                                      <p:cBhvr>
                                        <p:cTn id="25" dur="500"/>
                                        <p:tgtEl>
                                          <p:spTgt spid="7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dissolve">
                                      <p:cBhvr>
                                        <p:cTn id="28" dur="500"/>
                                        <p:tgtEl>
                                          <p:spTgt spid="7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dissolve">
                                      <p:cBhvr>
                                        <p:cTn id="31" dur="500"/>
                                        <p:tgtEl>
                                          <p:spTgt spid="7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dissolve">
                                      <p:cBhvr>
                                        <p:cTn id="34" dur="500"/>
                                        <p:tgtEl>
                                          <p:spTgt spid="7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dissolve">
                                      <p:cBhvr>
                                        <p:cTn id="40" dur="500"/>
                                        <p:tgtEl>
                                          <p:spTgt spid="7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dissolve">
                                      <p:cBhvr>
                                        <p:cTn id="43" dur="500"/>
                                        <p:tgtEl>
                                          <p:spTgt spid="8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dissolve">
                                      <p:cBhvr>
                                        <p:cTn id="46" dur="500"/>
                                        <p:tgtEl>
                                          <p:spTgt spid="8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dissolve">
                                      <p:cBhvr>
                                        <p:cTn id="49" dur="500"/>
                                        <p:tgtEl>
                                          <p:spTgt spid="83"/>
                                        </p:tgtEl>
                                      </p:cBhvr>
                                    </p:animEffect>
                                  </p:childTnLst>
                                </p:cTn>
                              </p:par>
                              <p:par>
                                <p:cTn id="50" presetID="9" presetClass="entr" presetSubtype="0" fill="hold"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dissolve">
                                      <p:cBhvr>
                                        <p:cTn id="52" dur="500"/>
                                        <p:tgtEl>
                                          <p:spTgt spid="84"/>
                                        </p:tgtEl>
                                      </p:cBhvr>
                                    </p:animEffect>
                                  </p:childTnLst>
                                </p:cTn>
                              </p:par>
                              <p:par>
                                <p:cTn id="53" presetID="9"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dissolve">
                                      <p:cBhvr>
                                        <p:cTn id="55" dur="500"/>
                                        <p:tgtEl>
                                          <p:spTgt spid="87"/>
                                        </p:tgtEl>
                                      </p:cBhvr>
                                    </p:animEffect>
                                  </p:childTnLst>
                                </p:cTn>
                              </p:par>
                              <p:par>
                                <p:cTn id="56" presetID="9" presetClass="entr" presetSubtype="0" fill="hold" nodeType="with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dissolve">
                                      <p:cBhvr>
                                        <p:cTn id="58" dur="500"/>
                                        <p:tgtEl>
                                          <p:spTgt spid="108"/>
                                        </p:tgtEl>
                                      </p:cBhvr>
                                    </p:animEffect>
                                  </p:childTnLst>
                                </p:cTn>
                              </p:par>
                              <p:par>
                                <p:cTn id="59" presetID="9" presetClass="entr" presetSubtype="0" fill="hold" nodeType="with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dissolve">
                                      <p:cBhvr>
                                        <p:cTn id="61" dur="500"/>
                                        <p:tgtEl>
                                          <p:spTgt spid="111"/>
                                        </p:tgtEl>
                                      </p:cBhvr>
                                    </p:animEffect>
                                  </p:childTnLst>
                                </p:cTn>
                              </p:par>
                              <p:par>
                                <p:cTn id="62" presetID="9" presetClass="entr" presetSubtype="0" fill="hold" grpId="1" nodeType="with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dissolve">
                                      <p:cBhvr>
                                        <p:cTn id="64" dur="500"/>
                                        <p:tgtEl>
                                          <p:spTgt spid="126"/>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9" grpId="0" animBg="1"/>
      <p:bldP spid="78" grpId="0" animBg="1"/>
      <p:bldP spid="77" grpId="0" animBg="1"/>
      <p:bldP spid="81" grpId="0" animBg="1"/>
      <p:bldP spid="82" grpId="0" animBg="1"/>
      <p:bldP spid="83" grpId="0" animBg="1"/>
      <p:bldP spid="126" grpId="0"/>
      <p:bldP spid="126" grpId="1"/>
      <p:bldP spid="127" grpId="0"/>
      <p:bldP spid="128" grpId="0"/>
      <p:bldP spid="129" grpId="0"/>
      <p:bldP spid="85" grpId="0"/>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 for implementation </a:t>
            </a:r>
            <a:br>
              <a:rPr lang="en-US" dirty="0" smtClean="0"/>
            </a:br>
            <a:r>
              <a:rPr lang="en-US" dirty="0" smtClean="0"/>
              <a:t>of Container-based solution</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Managing elasticity of compute with </a:t>
            </a:r>
            <a:r>
              <a:rPr lang="en-US" dirty="0"/>
              <a:t>both containers and host VMs</a:t>
            </a:r>
          </a:p>
          <a:p>
            <a:pPr lvl="1"/>
            <a:r>
              <a:rPr lang="en-US" dirty="0" smtClean="0"/>
              <a:t>Extend use of containers for parallel compute</a:t>
            </a:r>
          </a:p>
          <a:p>
            <a:pPr lvl="1"/>
            <a:r>
              <a:rPr lang="en-US" dirty="0" smtClean="0"/>
              <a:t>Which orchestration solution? – Swarm, </a:t>
            </a:r>
            <a:r>
              <a:rPr lang="en-US" dirty="0" err="1" smtClean="0"/>
              <a:t>Kubernetes</a:t>
            </a:r>
            <a:r>
              <a:rPr lang="en-US" dirty="0" smtClean="0"/>
              <a:t> . . .</a:t>
            </a:r>
          </a:p>
          <a:p>
            <a:pPr lvl="1"/>
            <a:r>
              <a:rPr lang="en-US" dirty="0" smtClean="0"/>
              <a:t>Provoked some fundamental questions about how we blend cloud with batch compute . . .</a:t>
            </a:r>
          </a:p>
          <a:p>
            <a:pPr marL="457200" lvl="1" indent="0">
              <a:buNone/>
            </a:pPr>
            <a:endParaRPr lang="en-US" dirty="0" smtClean="0"/>
          </a:p>
          <a:p>
            <a:r>
              <a:rPr lang="en-US" dirty="0" smtClean="0"/>
              <a:t>Apache </a:t>
            </a:r>
            <a:r>
              <a:rPr lang="en-US" dirty="0" err="1" smtClean="0"/>
              <a:t>Mesos</a:t>
            </a:r>
            <a:endParaRPr lang="en-US" dirty="0" smtClean="0"/>
          </a:p>
          <a:p>
            <a:pPr lvl="1"/>
            <a:r>
              <a:rPr lang="en-US" dirty="0" smtClean="0"/>
              <a:t>The data </a:t>
            </a:r>
            <a:r>
              <a:rPr lang="en-US" dirty="0" err="1" smtClean="0"/>
              <a:t>centre</a:t>
            </a:r>
            <a:r>
              <a:rPr lang="en-US" dirty="0" smtClean="0"/>
              <a:t> as a server</a:t>
            </a:r>
          </a:p>
          <a:p>
            <a:pPr lvl="1"/>
            <a:r>
              <a:rPr lang="en-US" dirty="0" smtClean="0"/>
              <a:t>Blurs traditional lines between OS and host app and hosting environment with use of containers</a:t>
            </a:r>
          </a:p>
          <a:p>
            <a:pPr lvl="1"/>
            <a:r>
              <a:rPr lang="en-US" dirty="0" smtClean="0"/>
              <a:t>Integrates popular frameworks in one: </a:t>
            </a:r>
            <a:r>
              <a:rPr lang="en-US" dirty="0" err="1" smtClean="0"/>
              <a:t>Hadoop</a:t>
            </a:r>
            <a:r>
              <a:rPr lang="en-US" dirty="0" smtClean="0"/>
              <a:t>, Spark, </a:t>
            </a:r>
            <a:r>
              <a:rPr lang="is-IS" dirty="0" smtClean="0"/>
              <a:t>…</a:t>
            </a:r>
          </a:p>
          <a:p>
            <a:pPr lvl="1"/>
            <a:endParaRPr lang="en-US" dirty="0" smtClean="0"/>
          </a:p>
          <a:p>
            <a:r>
              <a:rPr lang="en-US" dirty="0" smtClean="0"/>
              <a:t>Managing elasticity of storage</a:t>
            </a:r>
          </a:p>
          <a:p>
            <a:pPr lvl="1"/>
            <a:r>
              <a:rPr lang="en-US" dirty="0" smtClean="0"/>
              <a:t>Provide object storage with REST API – CEPH likely candidate with S-3 </a:t>
            </a:r>
            <a:r>
              <a:rPr lang="en-US" dirty="0" smtClean="0"/>
              <a:t>interface</a:t>
            </a:r>
          </a:p>
          <a:p>
            <a:pPr lvl="1"/>
            <a:r>
              <a:rPr lang="en-US" dirty="0" smtClean="0"/>
              <a:t>BUT users will need to re-engineer POSIX interfaces to use flat key-value pair interface of object store</a:t>
            </a:r>
            <a:endParaRPr lang="en-US" dirty="0" smtClean="0"/>
          </a:p>
          <a:p>
            <a:pPr lvl="1"/>
            <a:endParaRPr lang="en-US" dirty="0" smtClean="0"/>
          </a:p>
          <a:p>
            <a:endParaRPr lang="en-US" dirty="0" smtClean="0"/>
          </a:p>
        </p:txBody>
      </p:sp>
    </p:spTree>
    <p:extLst>
      <p:ext uri="{BB962C8B-B14F-4D97-AF65-F5344CB8AC3E}">
        <p14:creationId xmlns:p14="http://schemas.microsoft.com/office/powerpoint/2010/main" val="239847601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information</a:t>
            </a:r>
            <a:endParaRPr lang="en-GB" dirty="0"/>
          </a:p>
        </p:txBody>
      </p:sp>
      <p:sp>
        <p:nvSpPr>
          <p:cNvPr id="3" name="Content Placeholder 2"/>
          <p:cNvSpPr>
            <a:spLocks noGrp="1"/>
          </p:cNvSpPr>
          <p:nvPr>
            <p:ph idx="1"/>
          </p:nvPr>
        </p:nvSpPr>
        <p:spPr/>
        <p:txBody>
          <a:bodyPr>
            <a:normAutofit fontScale="62500" lnSpcReduction="20000"/>
          </a:bodyPr>
          <a:lstStyle/>
          <a:p>
            <a:r>
              <a:rPr lang="en-GB" dirty="0" smtClean="0"/>
              <a:t>JASMIN</a:t>
            </a:r>
            <a:r>
              <a:rPr lang="en-GB" dirty="0" smtClean="0"/>
              <a:t>: </a:t>
            </a:r>
          </a:p>
          <a:p>
            <a:pPr lvl="1"/>
            <a:r>
              <a:rPr lang="en-GB" dirty="0" smtClean="0">
                <a:hlinkClick r:id="rId2"/>
              </a:rPr>
              <a:t>http</a:t>
            </a:r>
            <a:r>
              <a:rPr lang="en-GB" dirty="0">
                <a:hlinkClick r:id="rId2"/>
              </a:rPr>
              <a:t>://jasmin.ac.uk</a:t>
            </a:r>
            <a:r>
              <a:rPr lang="en-GB" dirty="0" smtClean="0">
                <a:hlinkClick r:id="rId2"/>
              </a:rPr>
              <a:t>/</a:t>
            </a:r>
            <a:r>
              <a:rPr lang="en-GB" dirty="0" smtClean="0"/>
              <a:t> </a:t>
            </a:r>
            <a:endParaRPr lang="en-GB" dirty="0"/>
          </a:p>
          <a:p>
            <a:pPr lvl="1"/>
            <a:r>
              <a:rPr lang="en-GB" dirty="0" smtClean="0"/>
              <a:t>EO Science From Big EO Data On The JASMIN-CEMS Infrastructure, </a:t>
            </a:r>
            <a:r>
              <a:rPr lang="en-GB" dirty="0"/>
              <a:t>Proceedings of the ESA 2014 Conference on Big Data from Space (BiDS’14) </a:t>
            </a:r>
            <a:endParaRPr lang="en-GB" dirty="0" smtClean="0"/>
          </a:p>
          <a:p>
            <a:pPr lvl="1"/>
            <a:r>
              <a:rPr lang="en-GB" dirty="0"/>
              <a:t>Storing and manipulating environmental big data with </a:t>
            </a:r>
            <a:r>
              <a:rPr lang="en-GB" dirty="0" smtClean="0"/>
              <a:t>JASMIN, </a:t>
            </a:r>
            <a:r>
              <a:rPr lang="en-GB" dirty="0" smtClean="0"/>
              <a:t>Sept 2013, IEEE Big Data Conference, Santa Clara </a:t>
            </a:r>
            <a:r>
              <a:rPr lang="en-GB" dirty="0" err="1" smtClean="0"/>
              <a:t>CA</a:t>
            </a:r>
            <a:r>
              <a:rPr lang="en-GB" dirty="0" err="1" smtClean="0">
                <a:hlinkClick r:id="rId3"/>
              </a:rPr>
              <a:t>http</a:t>
            </a:r>
            <a:r>
              <a:rPr lang="en-GB" dirty="0">
                <a:hlinkClick r:id="rId3"/>
              </a:rPr>
              <a:t>://home.badc.rl.ac.uk/lawrence/static/2013/10/14/</a:t>
            </a:r>
            <a:r>
              <a:rPr lang="en-GB" dirty="0" smtClean="0">
                <a:hlinkClick r:id="rId3"/>
              </a:rPr>
              <a:t>LawEA13_Jasmin.pdf</a:t>
            </a:r>
            <a:endParaRPr lang="en-GB" dirty="0" smtClean="0"/>
          </a:p>
          <a:p>
            <a:r>
              <a:rPr lang="en-GB" dirty="0"/>
              <a:t>OPTIRAD:</a:t>
            </a:r>
          </a:p>
          <a:p>
            <a:pPr lvl="1"/>
            <a:r>
              <a:rPr lang="en-GB" dirty="0"/>
              <a:t>The OPTIRAD Platform: Cloud‐Hosted </a:t>
            </a:r>
            <a:r>
              <a:rPr lang="en-GB" dirty="0" err="1"/>
              <a:t>IPython</a:t>
            </a:r>
            <a:r>
              <a:rPr lang="en-GB" dirty="0"/>
              <a:t> Notebooks for Collaborative EO Data Analysis and </a:t>
            </a:r>
            <a:r>
              <a:rPr lang="en-GB" dirty="0" smtClean="0"/>
              <a:t>Processing, EO Open Science 2.0, Oct 2015, ESA-ESRIN, </a:t>
            </a:r>
            <a:r>
              <a:rPr lang="en-GB" dirty="0" err="1" smtClean="0"/>
              <a:t>Frascati</a:t>
            </a:r>
            <a:endParaRPr lang="en-GB" dirty="0"/>
          </a:p>
          <a:p>
            <a:pPr lvl="1"/>
            <a:r>
              <a:rPr lang="en-GB" dirty="0" smtClean="0"/>
              <a:t>Optimisation </a:t>
            </a:r>
            <a:r>
              <a:rPr lang="en-GB" dirty="0"/>
              <a:t>Environment For Joint Retrieval Of Multi-Sensor Radiances (OPTIRAD), Proceedings of the ESA 2014 Conference on Big Data from Space (BiDS’14) </a:t>
            </a:r>
            <a:r>
              <a:rPr lang="ro-RO" dirty="0">
                <a:hlinkClick r:id="rId4"/>
              </a:rPr>
              <a:t>http://dx.doi.org/10.2788/1823</a:t>
            </a:r>
            <a:r>
              <a:rPr lang="ro-RO" dirty="0"/>
              <a:t> </a:t>
            </a:r>
            <a:endParaRPr lang="en-GB" dirty="0"/>
          </a:p>
          <a:p>
            <a:r>
              <a:rPr lang="en-US" dirty="0" smtClean="0"/>
              <a:t>Deploying </a:t>
            </a:r>
            <a:r>
              <a:rPr lang="en-US" dirty="0" err="1" smtClean="0"/>
              <a:t>JupyterHub</a:t>
            </a:r>
            <a:r>
              <a:rPr lang="en-US" dirty="0" smtClean="0"/>
              <a:t> with </a:t>
            </a:r>
            <a:r>
              <a:rPr lang="en-US" dirty="0" err="1" smtClean="0"/>
              <a:t>Docker</a:t>
            </a:r>
            <a:r>
              <a:rPr lang="en-US" dirty="0" smtClean="0"/>
              <a:t>:</a:t>
            </a:r>
          </a:p>
          <a:p>
            <a:pPr lvl="1"/>
            <a:r>
              <a:rPr lang="en-US" dirty="0">
                <a:hlinkClick r:id="rId5"/>
              </a:rPr>
              <a:t>https://developer.rackspace.com/blog/deploying-jupyterhub-for-education</a:t>
            </a:r>
            <a:r>
              <a:rPr lang="en-US" dirty="0" smtClean="0">
                <a:hlinkClick r:id="rId5"/>
              </a:rPr>
              <a:t>/</a:t>
            </a:r>
            <a:r>
              <a:rPr lang="en-US" dirty="0" smtClean="0"/>
              <a:t>  </a:t>
            </a:r>
            <a:endParaRPr lang="en-GB" dirty="0" smtClean="0"/>
          </a:p>
          <a:p>
            <a:pPr marL="0" indent="0">
              <a:buNone/>
            </a:pPr>
            <a:endParaRPr lang="en-GB" dirty="0"/>
          </a:p>
        </p:txBody>
      </p:sp>
    </p:spTree>
    <p:extLst>
      <p:ext uri="{BB962C8B-B14F-4D97-AF65-F5344CB8AC3E}">
        <p14:creationId xmlns:p14="http://schemas.microsoft.com/office/powerpoint/2010/main" val="4203723646"/>
      </p:ext>
    </p:extLst>
  </p:cSld>
  <p:clrMapOvr>
    <a:masterClrMapping/>
  </p:clrMapOvr>
  <mc:AlternateContent xmlns:mc="http://schemas.openxmlformats.org/markup-compatibility/2006" xmlns:p14="http://schemas.microsoft.com/office/powerpoint/2010/main">
    <mc:Choice Requires="p14">
      <p:transition spd="slow" p14:dur="2000" advTm="4855"/>
    </mc:Choice>
    <mc:Fallback xmlns="">
      <p:transition xmlns:p14="http://schemas.microsoft.com/office/powerpoint/2010/main" spd="slow" advTm="4855"/>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Centre for Environmental </a:t>
            </a:r>
            <a:br>
              <a:rPr lang="en-US" dirty="0" smtClean="0"/>
            </a:br>
            <a:r>
              <a:rPr lang="en-US" dirty="0" smtClean="0"/>
              <a:t>Data Analysis</a:t>
            </a:r>
            <a:endParaRPr lang="en-US" dirty="0"/>
          </a:p>
        </p:txBody>
      </p:sp>
      <p:sp>
        <p:nvSpPr>
          <p:cNvPr id="3" name="Content Placeholder 2"/>
          <p:cNvSpPr>
            <a:spLocks noGrp="1"/>
          </p:cNvSpPr>
          <p:nvPr>
            <p:ph idx="1"/>
          </p:nvPr>
        </p:nvSpPr>
        <p:spPr>
          <a:xfrm>
            <a:off x="3491880" y="4293096"/>
            <a:ext cx="5194920" cy="1833067"/>
          </a:xfrm>
        </p:spPr>
        <p:txBody>
          <a:bodyPr>
            <a:normAutofit fontScale="70000" lnSpcReduction="20000"/>
          </a:bodyPr>
          <a:lstStyle/>
          <a:p>
            <a:pPr marL="0" indent="0">
              <a:buFont typeface="Arial"/>
              <a:buNone/>
            </a:pPr>
            <a:r>
              <a:rPr lang="en-US" dirty="0" smtClean="0"/>
              <a:t>CEDA’s mission, </a:t>
            </a:r>
            <a:br>
              <a:rPr lang="en-US" dirty="0" smtClean="0"/>
            </a:br>
            <a:r>
              <a:rPr lang="en-US" dirty="0" smtClean="0"/>
              <a:t>“</a:t>
            </a:r>
            <a:r>
              <a:rPr lang="en-US" dirty="0"/>
              <a:t>to support environmental science, further environmental data archival practices, and develop and deploy new technologies to enhance access to data</a:t>
            </a:r>
            <a:r>
              <a:rPr lang="en-US" dirty="0" smtClean="0"/>
              <a:t>”</a:t>
            </a:r>
            <a:endParaRPr lang="en-US" dirty="0"/>
          </a:p>
          <a:p>
            <a:pPr>
              <a:buFont typeface="Wingdings" charset="0"/>
              <a:buChar char="è"/>
            </a:pPr>
            <a:r>
              <a:rPr lang="en-US" dirty="0" err="1" smtClean="0">
                <a:solidFill>
                  <a:srgbClr val="003466"/>
                </a:solidFill>
              </a:rPr>
              <a:t>curation</a:t>
            </a:r>
            <a:r>
              <a:rPr lang="en-US" dirty="0" smtClean="0">
                <a:solidFill>
                  <a:srgbClr val="003466"/>
                </a:solidFill>
              </a:rPr>
              <a:t> and facilitation</a:t>
            </a:r>
          </a:p>
          <a:p>
            <a:pPr marL="0" indent="0">
              <a:buNone/>
            </a:pPr>
            <a:endParaRPr lang="en-US" dirty="0">
              <a:solidFill>
                <a:srgbClr val="003466"/>
              </a:solidFill>
            </a:endParaRPr>
          </a:p>
          <a:p>
            <a:pPr marL="0" indent="0">
              <a:buNone/>
            </a:pPr>
            <a:endParaRPr lang="en-US" dirty="0">
              <a:solidFill>
                <a:srgbClr val="003466"/>
              </a:solidFill>
            </a:endParaRPr>
          </a:p>
          <a:p>
            <a:pPr marL="0" indent="0">
              <a:buNone/>
            </a:pPr>
            <a:endParaRPr lang="en-US" dirty="0">
              <a:solidFill>
                <a:schemeClr val="accent6"/>
              </a:solidFill>
            </a:endParaRPr>
          </a:p>
          <a:p>
            <a:endParaRPr lang="en-US" dirty="0"/>
          </a:p>
        </p:txBody>
      </p:sp>
      <p:pic>
        <p:nvPicPr>
          <p:cNvPr id="4" name="Picture 3"/>
          <p:cNvPicPr>
            <a:picLocks noChangeAspect="1"/>
          </p:cNvPicPr>
          <p:nvPr/>
        </p:nvPicPr>
        <p:blipFill rotWithShape="1">
          <a:blip r:embed="rId2"/>
          <a:srcRect t="-2" r="23871" b="15090"/>
          <a:stretch/>
        </p:blipFill>
        <p:spPr>
          <a:xfrm>
            <a:off x="3491880" y="1628800"/>
            <a:ext cx="5185237" cy="2523058"/>
          </a:xfrm>
          <a:prstGeom prst="rect">
            <a:avLst/>
          </a:prstGeom>
          <a:effectLst>
            <a:outerShdw blurRad="50800" dist="38100" dir="2700000" algn="tl" rotWithShape="0">
              <a:prstClr val="black">
                <a:alpha val="40000"/>
              </a:prstClr>
            </a:outerShdw>
          </a:effectLst>
        </p:spPr>
      </p:pic>
      <p:sp>
        <p:nvSpPr>
          <p:cNvPr id="5" name="Content Placeholder 2"/>
          <p:cNvSpPr txBox="1">
            <a:spLocks/>
          </p:cNvSpPr>
          <p:nvPr/>
        </p:nvSpPr>
        <p:spPr>
          <a:xfrm>
            <a:off x="2569308" y="4977827"/>
            <a:ext cx="4661877" cy="97887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rgbClr val="032044"/>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032044"/>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032044"/>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032044"/>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032044"/>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a:solidFill>
                <a:schemeClr val="accent6"/>
              </a:solidFill>
            </a:endParaRPr>
          </a:p>
        </p:txBody>
      </p:sp>
      <p:pic>
        <p:nvPicPr>
          <p:cNvPr id="6" name="Picture 5" descr="Screen Shot 2014-07-10 at 10.16.01.png"/>
          <p:cNvPicPr>
            <a:picLocks noChangeAspect="1"/>
          </p:cNvPicPr>
          <p:nvPr/>
        </p:nvPicPr>
        <p:blipFill rotWithShape="1">
          <a:blip r:embed="rId3">
            <a:extLst>
              <a:ext uri="{28A0092B-C50C-407E-A947-70E740481C1C}">
                <a14:useLocalDpi xmlns:a14="http://schemas.microsoft.com/office/drawing/2010/main" val="0"/>
              </a:ext>
            </a:extLst>
          </a:blip>
          <a:srcRect l="10198" t="5816" b="1925"/>
          <a:stretch/>
        </p:blipFill>
        <p:spPr>
          <a:xfrm>
            <a:off x="467544" y="1628800"/>
            <a:ext cx="2736304" cy="3817690"/>
          </a:xfrm>
          <a:prstGeom prst="rect">
            <a:avLst/>
          </a:prstGeom>
          <a:effectLst>
            <a:outerShdw blurRad="50800" dist="38100" dir="2700000" algn="tl" rotWithShape="0">
              <a:prstClr val="black">
                <a:alpha val="40000"/>
              </a:prstClr>
            </a:outerShdw>
          </a:effectLst>
        </p:spPr>
      </p:pic>
      <p:sp>
        <p:nvSpPr>
          <p:cNvPr id="9" name="Oval 8"/>
          <p:cNvSpPr/>
          <p:nvPr/>
        </p:nvSpPr>
        <p:spPr>
          <a:xfrm>
            <a:off x="4211960" y="2348880"/>
            <a:ext cx="504056" cy="28803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580112" y="2564904"/>
            <a:ext cx="504056" cy="28803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9" idx="1"/>
          </p:cNvCxnSpPr>
          <p:nvPr/>
        </p:nvCxnSpPr>
        <p:spPr>
          <a:xfrm flipH="1" flipV="1">
            <a:off x="3347864" y="1556792"/>
            <a:ext cx="937913" cy="83426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0" idx="1"/>
          </p:cNvCxnSpPr>
          <p:nvPr/>
        </p:nvCxnSpPr>
        <p:spPr>
          <a:xfrm flipH="1" flipV="1">
            <a:off x="3923928" y="1412776"/>
            <a:ext cx="1730001" cy="119430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23836" y="1331476"/>
            <a:ext cx="696036" cy="369332"/>
          </a:xfrm>
          <a:prstGeom prst="rect">
            <a:avLst/>
          </a:prstGeom>
          <a:noFill/>
        </p:spPr>
        <p:txBody>
          <a:bodyPr wrap="none" rtlCol="0">
            <a:spAutoFit/>
          </a:bodyPr>
          <a:lstStyle/>
          <a:p>
            <a:r>
              <a:rPr lang="en-US" dirty="0" smtClean="0"/>
              <a:t>CEDA</a:t>
            </a:r>
            <a:endParaRPr lang="en-US" dirty="0"/>
          </a:p>
        </p:txBody>
      </p:sp>
      <p:sp>
        <p:nvSpPr>
          <p:cNvPr id="16" name="TextBox 15"/>
          <p:cNvSpPr txBox="1"/>
          <p:nvPr/>
        </p:nvSpPr>
        <p:spPr>
          <a:xfrm>
            <a:off x="2987824" y="1052736"/>
            <a:ext cx="1573944" cy="369332"/>
          </a:xfrm>
          <a:prstGeom prst="rect">
            <a:avLst/>
          </a:prstGeom>
          <a:noFill/>
        </p:spPr>
        <p:txBody>
          <a:bodyPr wrap="none" rtlCol="0">
            <a:spAutoFit/>
          </a:bodyPr>
          <a:lstStyle/>
          <a:p>
            <a:r>
              <a:rPr lang="en-US" dirty="0" smtClean="0"/>
              <a:t>JASMIN facility</a:t>
            </a:r>
            <a:endParaRPr lang="en-US" dirty="0"/>
          </a:p>
        </p:txBody>
      </p:sp>
    </p:spTree>
    <p:extLst>
      <p:ext uri="{BB962C8B-B14F-4D97-AF65-F5344CB8AC3E}">
        <p14:creationId xmlns:p14="http://schemas.microsoft.com/office/powerpoint/2010/main" val="12821502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Science and Food Analogy</a:t>
            </a:r>
            <a:endParaRPr lang="en-GB" dirty="0"/>
          </a:p>
        </p:txBody>
      </p:sp>
      <p:pic>
        <p:nvPicPr>
          <p:cNvPr id="1026" name="Picture 2" descr="C:\Users\vj37\Desktop\ingredients\ingredients\quality_ingredients_s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11" y="1573061"/>
            <a:ext cx="2480446" cy="16399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C:\Users\vj37\Desktop\ingredients\ingredients\chef_coo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306" y="1572619"/>
            <a:ext cx="2480447" cy="16402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C:\Users\vj37\Desktop\ingredients\ingredients\delicat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8302" y="1556793"/>
            <a:ext cx="2480446" cy="16539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3429000"/>
            <a:ext cx="2448272" cy="923330"/>
          </a:xfrm>
          <a:prstGeom prst="rect">
            <a:avLst/>
          </a:prstGeom>
          <a:noFill/>
        </p:spPr>
        <p:txBody>
          <a:bodyPr wrap="square" rtlCol="0">
            <a:spAutoFit/>
          </a:bodyPr>
          <a:lstStyle/>
          <a:p>
            <a:r>
              <a:rPr lang="en-GB" dirty="0" smtClean="0">
                <a:solidFill>
                  <a:srgbClr val="022044"/>
                </a:solidFill>
              </a:rPr>
              <a:t>Quality ingredients (organised and discoverable)</a:t>
            </a:r>
            <a:endParaRPr lang="en-GB" dirty="0">
              <a:solidFill>
                <a:srgbClr val="022044"/>
              </a:solidFill>
            </a:endParaRPr>
          </a:p>
        </p:txBody>
      </p:sp>
      <p:sp>
        <p:nvSpPr>
          <p:cNvPr id="9" name="TextBox 8"/>
          <p:cNvSpPr txBox="1"/>
          <p:nvPr/>
        </p:nvSpPr>
        <p:spPr>
          <a:xfrm>
            <a:off x="3347864" y="3429000"/>
            <a:ext cx="2448272" cy="1200329"/>
          </a:xfrm>
          <a:prstGeom prst="rect">
            <a:avLst/>
          </a:prstGeom>
          <a:noFill/>
        </p:spPr>
        <p:txBody>
          <a:bodyPr wrap="square" rtlCol="0">
            <a:spAutoFit/>
          </a:bodyPr>
          <a:lstStyle/>
          <a:p>
            <a:r>
              <a:rPr lang="en-GB" dirty="0" smtClean="0">
                <a:solidFill>
                  <a:srgbClr val="022044"/>
                </a:solidFill>
              </a:rPr>
              <a:t>Suitable tools, and a plan (</a:t>
            </a:r>
            <a:r>
              <a:rPr lang="en-GB" dirty="0" smtClean="0">
                <a:solidFill>
                  <a:srgbClr val="022044"/>
                </a:solidFill>
              </a:rPr>
              <a:t>recipe) </a:t>
            </a:r>
            <a:r>
              <a:rPr lang="en-GB" dirty="0" smtClean="0">
                <a:solidFill>
                  <a:srgbClr val="022044"/>
                </a:solidFill>
              </a:rPr>
              <a:t>and experts (well trained people)</a:t>
            </a:r>
            <a:endParaRPr lang="en-GB" dirty="0">
              <a:solidFill>
                <a:srgbClr val="022044"/>
              </a:solidFill>
            </a:endParaRPr>
          </a:p>
        </p:txBody>
      </p:sp>
      <p:sp>
        <p:nvSpPr>
          <p:cNvPr id="10" name="TextBox 9"/>
          <p:cNvSpPr txBox="1"/>
          <p:nvPr/>
        </p:nvSpPr>
        <p:spPr>
          <a:xfrm>
            <a:off x="6228184" y="3429000"/>
            <a:ext cx="2448592" cy="923330"/>
          </a:xfrm>
          <a:prstGeom prst="rect">
            <a:avLst/>
          </a:prstGeom>
          <a:noFill/>
        </p:spPr>
        <p:txBody>
          <a:bodyPr wrap="square" rtlCol="0">
            <a:spAutoFit/>
          </a:bodyPr>
          <a:lstStyle/>
          <a:p>
            <a:r>
              <a:rPr lang="en-GB" dirty="0" smtClean="0">
                <a:solidFill>
                  <a:srgbClr val="022044"/>
                </a:solidFill>
              </a:rPr>
              <a:t>Wide variety of products targeted for different consumers</a:t>
            </a:r>
            <a:endParaRPr lang="en-GB" dirty="0">
              <a:solidFill>
                <a:srgbClr val="022044"/>
              </a:solidFill>
            </a:endParaRPr>
          </a:p>
        </p:txBody>
      </p:sp>
      <p:grpSp>
        <p:nvGrpSpPr>
          <p:cNvPr id="5" name="Group 4"/>
          <p:cNvGrpSpPr/>
          <p:nvPr/>
        </p:nvGrpSpPr>
        <p:grpSpPr>
          <a:xfrm>
            <a:off x="467544" y="4797152"/>
            <a:ext cx="8208911" cy="923330"/>
            <a:chOff x="396736" y="4710088"/>
            <a:chExt cx="8277319" cy="923330"/>
          </a:xfrm>
        </p:grpSpPr>
        <p:sp>
          <p:nvSpPr>
            <p:cNvPr id="11" name="TextBox 10"/>
            <p:cNvSpPr txBox="1"/>
            <p:nvPr/>
          </p:nvSpPr>
          <p:spPr>
            <a:xfrm>
              <a:off x="396736" y="4715421"/>
              <a:ext cx="2735424" cy="646331"/>
            </a:xfrm>
            <a:prstGeom prst="rect">
              <a:avLst/>
            </a:prstGeom>
            <a:noFill/>
          </p:spPr>
          <p:txBody>
            <a:bodyPr wrap="square" rtlCol="0">
              <a:spAutoFit/>
            </a:bodyPr>
            <a:lstStyle/>
            <a:p>
              <a:r>
                <a:rPr lang="en-GB" dirty="0" smtClean="0"/>
                <a:t>Quality </a:t>
              </a:r>
              <a:r>
                <a:rPr lang="en-GB" b="1" dirty="0" smtClean="0">
                  <a:solidFill>
                    <a:srgbClr val="FF0000"/>
                  </a:solidFill>
                </a:rPr>
                <a:t>data</a:t>
              </a:r>
              <a:r>
                <a:rPr lang="en-GB" dirty="0" smtClean="0"/>
                <a:t> (organised and discoverable)</a:t>
              </a:r>
              <a:endParaRPr lang="en-GB" dirty="0"/>
            </a:p>
          </p:txBody>
        </p:sp>
        <p:sp>
          <p:nvSpPr>
            <p:cNvPr id="12" name="TextBox 11"/>
            <p:cNvSpPr txBox="1"/>
            <p:nvPr/>
          </p:nvSpPr>
          <p:spPr>
            <a:xfrm>
              <a:off x="3301059" y="4710088"/>
              <a:ext cx="2468674" cy="923330"/>
            </a:xfrm>
            <a:prstGeom prst="rect">
              <a:avLst/>
            </a:prstGeom>
            <a:noFill/>
          </p:spPr>
          <p:txBody>
            <a:bodyPr wrap="square" rtlCol="0">
              <a:spAutoFit/>
            </a:bodyPr>
            <a:lstStyle/>
            <a:p>
              <a:r>
                <a:rPr lang="en-GB" dirty="0" smtClean="0"/>
                <a:t>Suitable </a:t>
              </a:r>
              <a:r>
                <a:rPr lang="en-GB" b="1" dirty="0" smtClean="0">
                  <a:solidFill>
                    <a:srgbClr val="FF0000"/>
                  </a:solidFill>
                </a:rPr>
                <a:t>platforms</a:t>
              </a:r>
              <a:r>
                <a:rPr lang="en-GB" dirty="0" smtClean="0"/>
                <a:t>, and </a:t>
              </a:r>
              <a:r>
                <a:rPr lang="en-GB" b="1" dirty="0" smtClean="0">
                  <a:solidFill>
                    <a:srgbClr val="FF0000"/>
                  </a:solidFill>
                </a:rPr>
                <a:t>algorithms and experts </a:t>
              </a:r>
              <a:r>
                <a:rPr lang="en-GB" dirty="0" smtClean="0"/>
                <a:t>(well trained people)</a:t>
              </a:r>
              <a:endParaRPr lang="en-GB" dirty="0"/>
            </a:p>
          </p:txBody>
        </p:sp>
        <p:sp>
          <p:nvSpPr>
            <p:cNvPr id="13" name="TextBox 12"/>
            <p:cNvSpPr txBox="1"/>
            <p:nvPr/>
          </p:nvSpPr>
          <p:spPr>
            <a:xfrm>
              <a:off x="6205381" y="4710088"/>
              <a:ext cx="2468674" cy="923330"/>
            </a:xfrm>
            <a:prstGeom prst="rect">
              <a:avLst/>
            </a:prstGeom>
            <a:noFill/>
          </p:spPr>
          <p:txBody>
            <a:bodyPr wrap="square" rtlCol="0">
              <a:spAutoFit/>
            </a:bodyPr>
            <a:lstStyle/>
            <a:p>
              <a:r>
                <a:rPr lang="en-GB" dirty="0" smtClean="0"/>
                <a:t>Wide variety of </a:t>
              </a:r>
              <a:r>
                <a:rPr lang="en-GB" b="1" dirty="0" smtClean="0">
                  <a:solidFill>
                    <a:srgbClr val="FF0000"/>
                  </a:solidFill>
                </a:rPr>
                <a:t>products</a:t>
              </a:r>
              <a:r>
                <a:rPr lang="en-GB" dirty="0" smtClean="0"/>
                <a:t> targeted for different consumers</a:t>
              </a:r>
              <a:endParaRPr lang="en-GB" dirty="0"/>
            </a:p>
          </p:txBody>
        </p:sp>
      </p:grpSp>
      <p:sp>
        <p:nvSpPr>
          <p:cNvPr id="14" name="TextBox 13"/>
          <p:cNvSpPr txBox="1"/>
          <p:nvPr/>
        </p:nvSpPr>
        <p:spPr>
          <a:xfrm>
            <a:off x="467544" y="5877272"/>
            <a:ext cx="2448272" cy="369332"/>
          </a:xfrm>
          <a:prstGeom prst="rect">
            <a:avLst/>
          </a:prstGeom>
          <a:noFill/>
        </p:spPr>
        <p:txBody>
          <a:bodyPr wrap="square" rtlCol="0">
            <a:spAutoFit/>
          </a:bodyPr>
          <a:lstStyle/>
          <a:p>
            <a:r>
              <a:rPr lang="en-GB" i="1" dirty="0" smtClean="0">
                <a:solidFill>
                  <a:srgbClr val="022044"/>
                </a:solidFill>
              </a:rPr>
              <a:t>(Slide courtesy of Bryan)</a:t>
            </a:r>
            <a:endParaRPr lang="en-GB" i="1" dirty="0">
              <a:solidFill>
                <a:srgbClr val="022044"/>
              </a:solidFill>
            </a:endParaRPr>
          </a:p>
        </p:txBody>
      </p:sp>
    </p:spTree>
    <p:extLst>
      <p:ext uri="{BB962C8B-B14F-4D97-AF65-F5344CB8AC3E}">
        <p14:creationId xmlns:p14="http://schemas.microsoft.com/office/powerpoint/2010/main" val="23777259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CEDA + JASMIN </a:t>
            </a:r>
            <a:br>
              <a:rPr lang="en-US" dirty="0" smtClean="0"/>
            </a:br>
            <a:r>
              <a:rPr lang="en-US" dirty="0" smtClean="0"/>
              <a:t>Functional View</a:t>
            </a:r>
            <a:endParaRPr lang="en-US" dirty="0"/>
          </a:p>
        </p:txBody>
      </p:sp>
      <p:pic>
        <p:nvPicPr>
          <p:cNvPr id="3" name="Picture 2"/>
          <p:cNvPicPr>
            <a:picLocks noChangeAspect="1"/>
          </p:cNvPicPr>
          <p:nvPr/>
        </p:nvPicPr>
        <p:blipFill>
          <a:blip r:embed="rId2"/>
          <a:stretch>
            <a:fillRect/>
          </a:stretch>
        </p:blipFill>
        <p:spPr>
          <a:xfrm>
            <a:off x="827584" y="1484784"/>
            <a:ext cx="7560840" cy="4250038"/>
          </a:xfrm>
          <a:prstGeom prst="rect">
            <a:avLst/>
          </a:prstGeom>
        </p:spPr>
      </p:pic>
    </p:spTree>
    <p:extLst>
      <p:ext uri="{BB962C8B-B14F-4D97-AF65-F5344CB8AC3E}">
        <p14:creationId xmlns:p14="http://schemas.microsoft.com/office/powerpoint/2010/main" val="25980375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JASMIN</a:t>
            </a:r>
            <a:endParaRPr lang="en-US" dirty="0"/>
          </a:p>
        </p:txBody>
      </p:sp>
      <p:sp>
        <p:nvSpPr>
          <p:cNvPr id="8" name="Content Placeholder 7"/>
          <p:cNvSpPr>
            <a:spLocks noGrp="1"/>
          </p:cNvSpPr>
          <p:nvPr>
            <p:ph sz="half" idx="2"/>
          </p:nvPr>
        </p:nvSpPr>
        <p:spPr>
          <a:xfrm>
            <a:off x="3347864" y="1600200"/>
            <a:ext cx="5338936" cy="4525963"/>
          </a:xfrm>
        </p:spPr>
        <p:txBody>
          <a:bodyPr>
            <a:normAutofit fontScale="85000" lnSpcReduction="10000"/>
          </a:bodyPr>
          <a:lstStyle/>
          <a:p>
            <a:r>
              <a:rPr lang="en-GB" dirty="0" err="1"/>
              <a:t>Petascale</a:t>
            </a:r>
            <a:r>
              <a:rPr lang="en-GB" dirty="0"/>
              <a:t> storage, hosted processing and analysis facility for big data challenges in environmental science</a:t>
            </a:r>
          </a:p>
          <a:p>
            <a:pPr lvl="1"/>
            <a:r>
              <a:rPr lang="en-GB" dirty="0"/>
              <a:t>16PB high performance storage (~250GByte/s) </a:t>
            </a:r>
          </a:p>
          <a:p>
            <a:pPr lvl="1"/>
            <a:r>
              <a:rPr lang="en-GB" dirty="0"/>
              <a:t>High-performance computing (~4,000 cores)</a:t>
            </a:r>
          </a:p>
          <a:p>
            <a:pPr lvl="1"/>
            <a:r>
              <a:rPr lang="en-GB" dirty="0"/>
              <a:t>Non-blocking Networking (&gt; 3Tbit/sec), </a:t>
            </a:r>
            <a:r>
              <a:rPr lang="en-GB" dirty="0" smtClean="0"/>
              <a:t>and </a:t>
            </a:r>
            <a:r>
              <a:rPr lang="en-GB" dirty="0"/>
              <a:t>Optical Private Network WAN’s</a:t>
            </a:r>
          </a:p>
          <a:p>
            <a:pPr lvl="1"/>
            <a:r>
              <a:rPr lang="en-GB" dirty="0"/>
              <a:t>Coupled with cloud hosting capabilities </a:t>
            </a:r>
          </a:p>
          <a:p>
            <a:r>
              <a:rPr lang="en-GB" dirty="0" smtClean="0"/>
              <a:t>For </a:t>
            </a:r>
            <a:r>
              <a:rPr lang="en-GB" dirty="0"/>
              <a:t>entire </a:t>
            </a:r>
            <a:r>
              <a:rPr lang="en-GB" dirty="0" smtClean="0"/>
              <a:t>UK NERC </a:t>
            </a:r>
            <a:r>
              <a:rPr lang="en-GB" dirty="0"/>
              <a:t>community, Met Office, European agencies, industry partners</a:t>
            </a:r>
          </a:p>
          <a:p>
            <a:endParaRPr lang="en-US" dirty="0"/>
          </a:p>
        </p:txBody>
      </p:sp>
      <p:pic>
        <p:nvPicPr>
          <p:cNvPr id="5" name="Picture 4" descr="jasmin_takeawa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03" y="1598918"/>
            <a:ext cx="2535221" cy="1902605"/>
          </a:xfrm>
          <a:prstGeom prst="rect">
            <a:avLst/>
          </a:prstGeom>
          <a:effectLst>
            <a:outerShdw blurRad="50800" dist="38100" dir="2700000" algn="tl" rotWithShape="0">
              <a:prstClr val="black">
                <a:alpha val="40000"/>
              </a:prstClr>
            </a:outerShdw>
          </a:effectLst>
        </p:spPr>
      </p:pic>
      <p:pic>
        <p:nvPicPr>
          <p:cNvPr id="9" name="Picture 8" descr="14EC2037 JASMIN computing clu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4149080"/>
            <a:ext cx="2542383" cy="1698285"/>
          </a:xfrm>
          <a:prstGeom prst="rect">
            <a:avLst/>
          </a:prstGeom>
          <a:effectLst>
            <a:outerShdw blurRad="50800" dist="38100" dir="2700000" algn="tl" rotWithShape="0">
              <a:prstClr val="black">
                <a:alpha val="40000"/>
              </a:prstClr>
            </a:outerShdw>
          </a:effectLst>
        </p:spPr>
      </p:pic>
      <p:sp>
        <p:nvSpPr>
          <p:cNvPr id="10" name="TextBox 9"/>
          <p:cNvSpPr txBox="1"/>
          <p:nvPr/>
        </p:nvSpPr>
        <p:spPr>
          <a:xfrm>
            <a:off x="412053" y="5802625"/>
            <a:ext cx="1784992" cy="215444"/>
          </a:xfrm>
          <a:prstGeom prst="rect">
            <a:avLst/>
          </a:prstGeom>
          <a:noFill/>
        </p:spPr>
        <p:txBody>
          <a:bodyPr wrap="square" rtlCol="0">
            <a:spAutoFit/>
          </a:bodyPr>
          <a:lstStyle/>
          <a:p>
            <a:r>
              <a:rPr lang="en-US" sz="800" dirty="0" smtClean="0"/>
              <a:t>JASMIN (STFC/Stephen Kill)</a:t>
            </a:r>
            <a:endParaRPr lang="en-US" sz="800" dirty="0"/>
          </a:p>
        </p:txBody>
      </p:sp>
      <p:sp>
        <p:nvSpPr>
          <p:cNvPr id="7" name="TextBox 6"/>
          <p:cNvSpPr txBox="1"/>
          <p:nvPr/>
        </p:nvSpPr>
        <p:spPr>
          <a:xfrm>
            <a:off x="467544" y="3429000"/>
            <a:ext cx="2664296" cy="646331"/>
          </a:xfrm>
          <a:prstGeom prst="rect">
            <a:avLst/>
          </a:prstGeom>
          <a:noFill/>
        </p:spPr>
        <p:txBody>
          <a:bodyPr wrap="square" rtlCol="0">
            <a:spAutoFit/>
          </a:bodyPr>
          <a:lstStyle/>
          <a:p>
            <a:r>
              <a:rPr lang="en-GB" sz="1200" dirty="0" smtClean="0">
                <a:solidFill>
                  <a:srgbClr val="022044"/>
                </a:solidFill>
              </a:rPr>
              <a:t>You can get food ready made but you can also go into the kitchen and make your own (</a:t>
            </a:r>
            <a:r>
              <a:rPr lang="en-GB" sz="1200" dirty="0" err="1" smtClean="0">
                <a:solidFill>
                  <a:srgbClr val="022044"/>
                </a:solidFill>
              </a:rPr>
              <a:t>IaaS</a:t>
            </a:r>
            <a:r>
              <a:rPr lang="en-GB" sz="1200" dirty="0" smtClean="0">
                <a:solidFill>
                  <a:srgbClr val="022044"/>
                </a:solidFill>
              </a:rPr>
              <a:t>) </a:t>
            </a:r>
            <a:r>
              <a:rPr lang="en-GB" sz="1200" dirty="0" smtClean="0">
                <a:solidFill>
                  <a:srgbClr val="022044"/>
                </a:solidFill>
                <a:sym typeface="Wingdings"/>
              </a:rPr>
              <a:t></a:t>
            </a:r>
            <a:endParaRPr lang="en-GB" sz="1200" dirty="0">
              <a:solidFill>
                <a:srgbClr val="022044"/>
              </a:solidFill>
            </a:endParaRPr>
          </a:p>
        </p:txBody>
      </p:sp>
    </p:spTree>
    <p:extLst>
      <p:ext uri="{BB962C8B-B14F-4D97-AF65-F5344CB8AC3E}">
        <p14:creationId xmlns:p14="http://schemas.microsoft.com/office/powerpoint/2010/main" val="21608933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55129"/>
            <a:ext cx="8856173" cy="4994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987824" y="95597"/>
            <a:ext cx="6285384" cy="1143000"/>
          </a:xfrm>
        </p:spPr>
        <p:txBody>
          <a:bodyPr>
            <a:normAutofit/>
          </a:bodyPr>
          <a:lstStyle/>
          <a:p>
            <a:r>
              <a:rPr lang="en-GB" sz="3600" dirty="0" smtClean="0"/>
              <a:t>JASMIN</a:t>
            </a:r>
            <a:endParaRPr lang="en-GB" sz="3600" dirty="0"/>
          </a:p>
        </p:txBody>
      </p:sp>
      <p:sp>
        <p:nvSpPr>
          <p:cNvPr id="3" name="Content Placeholder 2"/>
          <p:cNvSpPr>
            <a:spLocks noGrp="1"/>
          </p:cNvSpPr>
          <p:nvPr>
            <p:ph idx="1"/>
          </p:nvPr>
        </p:nvSpPr>
        <p:spPr>
          <a:xfrm>
            <a:off x="179512" y="4941168"/>
            <a:ext cx="5616624" cy="1296144"/>
          </a:xfrm>
        </p:spPr>
        <p:txBody>
          <a:bodyPr>
            <a:normAutofit fontScale="70000" lnSpcReduction="20000"/>
          </a:bodyPr>
          <a:lstStyle/>
          <a:p>
            <a:pPr>
              <a:buFont typeface="Arial" panose="020B0604020202020204" pitchFamily="34" charset="0"/>
              <a:buChar char="•"/>
            </a:pPr>
            <a:r>
              <a:rPr lang="en-GB" dirty="0" smtClean="0"/>
              <a:t>Four services provided to the community:</a:t>
            </a:r>
          </a:p>
          <a:p>
            <a:pPr lvl="1">
              <a:buFont typeface="Arial" panose="020B0604020202020204" pitchFamily="34" charset="0"/>
              <a:buChar char="•"/>
            </a:pPr>
            <a:r>
              <a:rPr lang="en-GB" dirty="0" smtClean="0"/>
              <a:t>Storage (disk and tape)</a:t>
            </a:r>
          </a:p>
          <a:p>
            <a:pPr lvl="1">
              <a:buFont typeface="Arial" panose="020B0604020202020204" pitchFamily="34" charset="0"/>
              <a:buChar char="•"/>
            </a:pPr>
            <a:r>
              <a:rPr lang="en-GB" dirty="0" smtClean="0"/>
              <a:t>Batch computing (“Lotus”)</a:t>
            </a:r>
          </a:p>
          <a:p>
            <a:pPr marL="0" indent="0"/>
            <a:endParaRPr lang="en-GB" dirty="0" smtClean="0"/>
          </a:p>
          <a:p>
            <a:endParaRPr lang="en-GB" dirty="0"/>
          </a:p>
        </p:txBody>
      </p:sp>
      <p:sp>
        <p:nvSpPr>
          <p:cNvPr id="6" name="Content Placeholder 2"/>
          <p:cNvSpPr txBox="1">
            <a:spLocks/>
          </p:cNvSpPr>
          <p:nvPr/>
        </p:nvSpPr>
        <p:spPr bwMode="auto">
          <a:xfrm>
            <a:off x="3707904" y="5301208"/>
            <a:ext cx="3672408" cy="1296144"/>
          </a:xfrm>
          <a:prstGeom prst="rect">
            <a:avLst/>
          </a:prstGeom>
          <a:noFill/>
          <a:ln w="9525">
            <a:noFill/>
            <a:round/>
            <a:headEnd/>
            <a:tailEnd/>
          </a:ln>
        </p:spPr>
        <p:txBody>
          <a:bodyPr vert="horz" wrap="square" lIns="0" tIns="22680" rIns="0" bIns="0" numCol="1" anchor="t" anchorCtr="0" compatLnSpc="1">
            <a:prstTxWarp prst="textNoShape">
              <a:avLst/>
            </a:prstTxWarp>
          </a:bodyPr>
          <a:lstStyle>
            <a:lvl1pPr marL="342900" indent="-342900" algn="l" defTabSz="449263" rtl="0" eaLnBrk="0" fontAlgn="base" hangingPunct="0">
              <a:lnSpc>
                <a:spcPct val="91000"/>
              </a:lnSpc>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1pPr>
            <a:lvl2pPr marL="742950" indent="-285750" algn="l" defTabSz="449263" rtl="0" eaLnBrk="0" fontAlgn="base" hangingPunct="0">
              <a:lnSpc>
                <a:spcPct val="91000"/>
              </a:lnSpc>
              <a:spcBef>
                <a:spcPts val="700"/>
              </a:spcBef>
              <a:spcAft>
                <a:spcPct val="0"/>
              </a:spcAft>
              <a:buClr>
                <a:srgbClr val="000000"/>
              </a:buClr>
              <a:buSzPct val="100000"/>
              <a:buFont typeface="Times New Roman" pitchFamily="16" charset="0"/>
              <a:defRPr sz="2000">
                <a:solidFill>
                  <a:srgbClr val="000000"/>
                </a:solidFill>
                <a:latin typeface="+mn-lt"/>
                <a:ea typeface="+mn-ea"/>
                <a:cs typeface="+mn-cs"/>
              </a:defRPr>
            </a:lvl2pPr>
            <a:lvl3pPr marL="1143000" indent="-228600" algn="l" defTabSz="449263" rtl="0" eaLnBrk="0" fontAlgn="base" hangingPunct="0">
              <a:lnSpc>
                <a:spcPct val="91000"/>
              </a:lnSpc>
              <a:spcBef>
                <a:spcPts val="600"/>
              </a:spcBef>
              <a:spcAft>
                <a:spcPct val="0"/>
              </a:spcAft>
              <a:buClr>
                <a:srgbClr val="000000"/>
              </a:buClr>
              <a:buSzPct val="100000"/>
              <a:buFont typeface="Times New Roman" pitchFamily="16" charset="0"/>
              <a:defRPr>
                <a:solidFill>
                  <a:srgbClr val="000000"/>
                </a:solidFill>
                <a:latin typeface="+mn-lt"/>
                <a:ea typeface="+mn-ea"/>
                <a:cs typeface="+mn-cs"/>
              </a:defRPr>
            </a:lvl3pPr>
            <a:lvl4pPr marL="1600200" indent="-228600" algn="l" defTabSz="449263" rtl="0" eaLnBrk="0" fontAlgn="base" hangingPunct="0">
              <a:lnSpc>
                <a:spcPct val="91000"/>
              </a:lnSpc>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4pPr>
            <a:lvl5pPr marL="2057400" indent="-228600" algn="l" defTabSz="449263" rtl="0" eaLnBrk="0" fontAlgn="base" hangingPunct="0">
              <a:lnSpc>
                <a:spcPct val="91000"/>
              </a:lnSpc>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5pPr>
            <a:lvl6pPr marL="2514600" indent="-228600" algn="l" defTabSz="449263" rtl="0" fontAlgn="base">
              <a:lnSpc>
                <a:spcPct val="91000"/>
              </a:lnSpc>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1000"/>
              </a:lnSpc>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1000"/>
              </a:lnSpc>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1000"/>
              </a:lnSpc>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9pPr>
          </a:lstStyle>
          <a:p>
            <a:pPr lvl="1">
              <a:buFont typeface="Arial" panose="020B0604020202020204" pitchFamily="34" charset="0"/>
              <a:buChar char="•"/>
            </a:pPr>
            <a:r>
              <a:rPr lang="en-GB" kern="0" dirty="0" smtClean="0"/>
              <a:t>Hosted computing</a:t>
            </a:r>
          </a:p>
          <a:p>
            <a:pPr lvl="1">
              <a:buFont typeface="Arial" panose="020B0604020202020204" pitchFamily="34" charset="0"/>
              <a:buChar char="•"/>
            </a:pPr>
            <a:r>
              <a:rPr lang="en-GB" kern="0" dirty="0" smtClean="0"/>
              <a:t>Cloud computing</a:t>
            </a:r>
          </a:p>
          <a:p>
            <a:pPr marL="0" indent="0"/>
            <a:endParaRPr lang="en-GB" kern="0" dirty="0" smtClean="0"/>
          </a:p>
          <a:p>
            <a:endParaRPr lang="en-GB" kern="0" dirty="0"/>
          </a:p>
        </p:txBody>
      </p:sp>
    </p:spTree>
    <p:extLst>
      <p:ext uri="{BB962C8B-B14F-4D97-AF65-F5344CB8AC3E}">
        <p14:creationId xmlns:p14="http://schemas.microsoft.com/office/powerpoint/2010/main" val="4067998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a:t>
            </a:r>
            <a:endParaRPr lang="en-US" dirty="0"/>
          </a:p>
        </p:txBody>
      </p:sp>
      <p:sp>
        <p:nvSpPr>
          <p:cNvPr id="4" name="Content Placeholder 3"/>
          <p:cNvSpPr>
            <a:spLocks noGrp="1"/>
          </p:cNvSpPr>
          <p:nvPr>
            <p:ph idx="1"/>
          </p:nvPr>
        </p:nvSpPr>
        <p:spPr/>
        <p:txBody>
          <a:bodyPr>
            <a:normAutofit fontScale="85000" lnSpcReduction="20000"/>
          </a:bodyPr>
          <a:lstStyle/>
          <a:p>
            <a:pPr marL="571500" indent="-457200">
              <a:buFont typeface="Arial"/>
              <a:buChar char="•"/>
            </a:pPr>
            <a:r>
              <a:rPr lang="en-US" dirty="0" smtClean="0"/>
              <a:t>Big data V’s: </a:t>
            </a:r>
          </a:p>
          <a:p>
            <a:pPr marL="971550" lvl="1" indent="-457200">
              <a:buFont typeface="+mj-lt"/>
              <a:buAutoNum type="arabicPeriod"/>
            </a:pPr>
            <a:r>
              <a:rPr lang="en-US" dirty="0" smtClean="0"/>
              <a:t>volume and velocity</a:t>
            </a:r>
          </a:p>
          <a:p>
            <a:pPr marL="971550" lvl="1" indent="-457200">
              <a:buFont typeface="+mj-lt"/>
              <a:buAutoNum type="arabicPeriod"/>
            </a:pPr>
            <a:r>
              <a:rPr lang="en-US" dirty="0" smtClean="0"/>
              <a:t>Variety (complexity)</a:t>
            </a:r>
          </a:p>
          <a:p>
            <a:pPr marL="571500" indent="-457200">
              <a:buFont typeface="Arial"/>
              <a:buChar char="•"/>
            </a:pPr>
            <a:r>
              <a:rPr lang="en-US" dirty="0" smtClean="0"/>
              <a:t>How to provide a holistic cross-cutting technical solution for</a:t>
            </a:r>
          </a:p>
          <a:p>
            <a:pPr marL="971550" lvl="1" indent="-457200">
              <a:buFont typeface="+mj-lt"/>
              <a:buAutoNum type="arabicPeriod"/>
            </a:pPr>
            <a:r>
              <a:rPr lang="en-US" dirty="0" smtClean="0"/>
              <a:t>performance</a:t>
            </a:r>
          </a:p>
          <a:p>
            <a:pPr marL="971550" lvl="1" indent="-457200">
              <a:buFont typeface="+mj-lt"/>
              <a:buAutoNum type="arabicPeriod"/>
            </a:pPr>
            <a:r>
              <a:rPr lang="en-US" dirty="0" smtClean="0"/>
              <a:t>multi-tenancy</a:t>
            </a:r>
          </a:p>
          <a:p>
            <a:pPr marL="971550" lvl="1" indent="-457200">
              <a:buFont typeface="+mj-lt"/>
              <a:buAutoNum type="arabicPeriod"/>
            </a:pPr>
            <a:r>
              <a:rPr lang="en-US" dirty="0" smtClean="0"/>
              <a:t>flexibility</a:t>
            </a:r>
            <a:r>
              <a:rPr lang="en-US" dirty="0"/>
              <a:t> </a:t>
            </a:r>
            <a:r>
              <a:rPr lang="en-US" dirty="0" smtClean="0"/>
              <a:t>+ meet needs of the long-tail of science users</a:t>
            </a:r>
            <a:endParaRPr lang="en-US" dirty="0"/>
          </a:p>
          <a:p>
            <a:pPr marL="971550" lvl="1" indent="-457200">
              <a:buFont typeface="+mj-lt"/>
              <a:buAutoNum type="arabicPeriod"/>
            </a:pPr>
            <a:r>
              <a:rPr lang="en-US" dirty="0" smtClean="0"/>
              <a:t>All </a:t>
            </a:r>
            <a:r>
              <a:rPr lang="en-US" dirty="0"/>
              <a:t>the data </a:t>
            </a:r>
            <a:r>
              <a:rPr lang="en-US" dirty="0" smtClean="0"/>
              <a:t>available all of </a:t>
            </a:r>
            <a:r>
              <a:rPr lang="en-US" dirty="0"/>
              <a:t>the </a:t>
            </a:r>
            <a:r>
              <a:rPr lang="en-US" dirty="0" smtClean="0"/>
              <a:t>time</a:t>
            </a:r>
          </a:p>
          <a:p>
            <a:pPr marL="971550" lvl="1" indent="-457200">
              <a:buFont typeface="+mj-lt"/>
              <a:buAutoNum type="arabicPeriod"/>
            </a:pPr>
            <a:r>
              <a:rPr lang="en-US" dirty="0" err="1" smtClean="0"/>
              <a:t>Maximise</a:t>
            </a:r>
            <a:r>
              <a:rPr lang="en-US" dirty="0" smtClean="0"/>
              <a:t> </a:t>
            </a:r>
            <a:r>
              <a:rPr lang="en-US" dirty="0" err="1" smtClean="0"/>
              <a:t>utilisation</a:t>
            </a:r>
            <a:r>
              <a:rPr lang="en-US" dirty="0" smtClean="0"/>
              <a:t> of compute, network and storage (the ‘Tetris’ problem)</a:t>
            </a:r>
            <a:endParaRPr lang="en-US" dirty="0"/>
          </a:p>
          <a:p>
            <a:pPr marL="971550" lvl="1" indent="-457200">
              <a:buFont typeface="+mj-lt"/>
              <a:buAutoNum type="arabicPeriod"/>
            </a:pPr>
            <a:r>
              <a:rPr lang="en-US" dirty="0" smtClean="0"/>
              <a:t>With an agile deployment architecture</a:t>
            </a:r>
            <a:endParaRPr lang="en-US" dirty="0"/>
          </a:p>
          <a:p>
            <a:endParaRPr lang="en-US" dirty="0"/>
          </a:p>
        </p:txBody>
      </p:sp>
    </p:spTree>
    <p:extLst>
      <p:ext uri="{BB962C8B-B14F-4D97-AF65-F5344CB8AC3E}">
        <p14:creationId xmlns:p14="http://schemas.microsoft.com/office/powerpoint/2010/main" val="24169569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Volume and Velocity: </a:t>
            </a:r>
            <a:br>
              <a:rPr lang="en-US" dirty="0" smtClean="0"/>
            </a:br>
            <a:r>
              <a:rPr lang="en-US" dirty="0" smtClean="0"/>
              <a:t>Data growth</a:t>
            </a:r>
            <a:endParaRPr lang="en-US" dirty="0"/>
          </a:p>
        </p:txBody>
      </p:sp>
      <p:pic>
        <p:nvPicPr>
          <p:cNvPr id="6" name="Picture 5"/>
          <p:cNvPicPr>
            <a:picLocks noChangeAspect="1"/>
          </p:cNvPicPr>
          <p:nvPr/>
        </p:nvPicPr>
        <p:blipFill rotWithShape="1">
          <a:blip r:embed="rId2"/>
          <a:srcRect l="4134" t="10616"/>
          <a:stretch/>
        </p:blipFill>
        <p:spPr>
          <a:xfrm>
            <a:off x="-36512" y="1605640"/>
            <a:ext cx="6447692" cy="2687456"/>
          </a:xfrm>
          <a:prstGeom prst="rect">
            <a:avLst/>
          </a:prstGeom>
        </p:spPr>
      </p:pic>
      <p:sp>
        <p:nvSpPr>
          <p:cNvPr id="10" name="Content Placeholder 9"/>
          <p:cNvSpPr>
            <a:spLocks noGrp="1"/>
          </p:cNvSpPr>
          <p:nvPr>
            <p:ph idx="1"/>
          </p:nvPr>
        </p:nvSpPr>
        <p:spPr>
          <a:xfrm>
            <a:off x="457200" y="4509120"/>
            <a:ext cx="8229600" cy="1617043"/>
          </a:xfrm>
        </p:spPr>
        <p:txBody>
          <a:bodyPr>
            <a:normAutofit fontScale="70000" lnSpcReduction="20000"/>
          </a:bodyPr>
          <a:lstStyle/>
          <a:p>
            <a:r>
              <a:rPr lang="en-US" dirty="0" smtClean="0"/>
              <a:t>JASMIN 3 upgrade addressed growth issues of </a:t>
            </a:r>
          </a:p>
          <a:p>
            <a:pPr lvl="1"/>
            <a:r>
              <a:rPr lang="en-US" dirty="0" smtClean="0"/>
              <a:t>disk, local compute, inbound bandwidth</a:t>
            </a:r>
          </a:p>
          <a:p>
            <a:r>
              <a:rPr lang="en-US" dirty="0" smtClean="0"/>
              <a:t>Looking forward, disk + </a:t>
            </a:r>
            <a:r>
              <a:rPr lang="en-US" dirty="0" err="1" smtClean="0"/>
              <a:t>nearline</a:t>
            </a:r>
            <a:r>
              <a:rPr lang="en-US" dirty="0" smtClean="0"/>
              <a:t> tape storage will be needed</a:t>
            </a:r>
          </a:p>
          <a:p>
            <a:r>
              <a:rPr lang="en-US" dirty="0" smtClean="0"/>
              <a:t>Cloud-bursting for compute growth?</a:t>
            </a:r>
            <a:endParaRPr lang="en-US" dirty="0"/>
          </a:p>
          <a:p>
            <a:endParaRPr lang="en-US" dirty="0"/>
          </a:p>
        </p:txBody>
      </p:sp>
      <p:sp>
        <p:nvSpPr>
          <p:cNvPr id="11" name="Rectangle 10"/>
          <p:cNvSpPr/>
          <p:nvPr/>
        </p:nvSpPr>
        <p:spPr>
          <a:xfrm>
            <a:off x="6114050" y="2705012"/>
            <a:ext cx="2851938" cy="276999"/>
          </a:xfrm>
          <a:prstGeom prst="rect">
            <a:avLst/>
          </a:prstGeom>
        </p:spPr>
        <p:txBody>
          <a:bodyPr wrap="none">
            <a:spAutoFit/>
          </a:bodyPr>
          <a:lstStyle/>
          <a:p>
            <a:r>
              <a:rPr lang="en-US" sz="1200" dirty="0" smtClean="0">
                <a:solidFill>
                  <a:srgbClr val="022044"/>
                </a:solidFill>
              </a:rPr>
              <a:t>(Large </a:t>
            </a:r>
            <a:r>
              <a:rPr lang="en-US" sz="1200" dirty="0">
                <a:solidFill>
                  <a:srgbClr val="022044"/>
                </a:solidFill>
              </a:rPr>
              <a:t>Hadron </a:t>
            </a:r>
            <a:r>
              <a:rPr lang="en-US" sz="1200" dirty="0" smtClean="0">
                <a:solidFill>
                  <a:srgbClr val="022044"/>
                </a:solidFill>
              </a:rPr>
              <a:t>Collider </a:t>
            </a:r>
            <a:r>
              <a:rPr lang="en-US" sz="1200" dirty="0">
                <a:solidFill>
                  <a:srgbClr val="022044"/>
                </a:solidFill>
              </a:rPr>
              <a:t>Tier 1 data on </a:t>
            </a:r>
            <a:r>
              <a:rPr lang="en-US" sz="1200" dirty="0" smtClean="0">
                <a:solidFill>
                  <a:srgbClr val="022044"/>
                </a:solidFill>
              </a:rPr>
              <a:t>tape)</a:t>
            </a:r>
            <a:endParaRPr lang="en-US" sz="1200" dirty="0">
              <a:solidFill>
                <a:srgbClr val="022044"/>
              </a:solidFill>
            </a:endParaRPr>
          </a:p>
        </p:txBody>
      </p:sp>
      <p:sp>
        <p:nvSpPr>
          <p:cNvPr id="12" name="Rectangle 11"/>
          <p:cNvSpPr/>
          <p:nvPr/>
        </p:nvSpPr>
        <p:spPr>
          <a:xfrm>
            <a:off x="6300192" y="3026834"/>
            <a:ext cx="736500" cy="276999"/>
          </a:xfrm>
          <a:prstGeom prst="rect">
            <a:avLst/>
          </a:prstGeom>
        </p:spPr>
        <p:txBody>
          <a:bodyPr wrap="none">
            <a:spAutoFit/>
          </a:bodyPr>
          <a:lstStyle/>
          <a:p>
            <a:r>
              <a:rPr lang="en-US" sz="1200" dirty="0" smtClean="0">
                <a:solidFill>
                  <a:srgbClr val="022044"/>
                </a:solidFill>
              </a:rPr>
              <a:t>(at STFC)</a:t>
            </a:r>
            <a:endParaRPr lang="en-US" sz="1200" dirty="0">
              <a:solidFill>
                <a:srgbClr val="022044"/>
              </a:solidFill>
            </a:endParaRPr>
          </a:p>
        </p:txBody>
      </p:sp>
    </p:spTree>
    <p:extLst>
      <p:ext uri="{BB962C8B-B14F-4D97-AF65-F5344CB8AC3E}">
        <p14:creationId xmlns:p14="http://schemas.microsoft.com/office/powerpoint/2010/main" val="2034426563"/>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8.5|18.9"/>
</p:tagLst>
</file>

<file path=ppt/theme/theme1.xml><?xml version="1.0" encoding="utf-8"?>
<a:theme xmlns:a="http://schemas.openxmlformats.org/drawingml/2006/main" name="CEDAPresentationTemplate_LightBackground_analys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CEDAPresentationTemplate_LightBackground_analysis</Template>
  <TotalTime>1897</TotalTime>
  <Words>1952</Words>
  <Application>Microsoft Macintosh PowerPoint</Application>
  <PresentationFormat>On-screen Show (4:3)</PresentationFormat>
  <Paragraphs>332</Paragraphs>
  <Slides>24</Slides>
  <Notes>2</Notes>
  <HiddenSlides>5</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CEDAPresentationTemplate_LightBackground_analysis</vt:lpstr>
      <vt:lpstr>Required Data Centre and Interoperable Services: CEDA</vt:lpstr>
      <vt:lpstr> CEDA, JASMIN and  UK Research Councils</vt:lpstr>
      <vt:lpstr>Centre for Environmental  Data Analysis</vt:lpstr>
      <vt:lpstr>Data Science and Food Analogy</vt:lpstr>
      <vt:lpstr>CEDA + JASMIN  Functional View</vt:lpstr>
      <vt:lpstr>JASMIN</vt:lpstr>
      <vt:lpstr>JASMIN</vt:lpstr>
      <vt:lpstr>Challenges</vt:lpstr>
      <vt:lpstr>Volume and Velocity:  Data growth</vt:lpstr>
      <vt:lpstr>Volume and Velocity:  CMIP data at CEDA</vt:lpstr>
      <vt:lpstr>Volume and Velocity:  Sentinel Data at CEDA</vt:lpstr>
      <vt:lpstr>Variety (complexity)</vt:lpstr>
      <vt:lpstr>Variety example 1:  ElasticSearch project</vt:lpstr>
      <vt:lpstr>Variety example 2:  ESA CCI Open Data Portal</vt:lpstr>
      <vt:lpstr>CCI Open Data Portal  Architecture</vt:lpstr>
      <vt:lpstr>CCI Open Data Portal:  DRS Ontology</vt:lpstr>
      <vt:lpstr>JASMIN Evolution 1)</vt:lpstr>
      <vt:lpstr>JASMIN Evolution 2) Cloud Architecture</vt:lpstr>
      <vt:lpstr>Custom Cloud Portal </vt:lpstr>
      <vt:lpstr>JASMIN Evolution 3)</vt:lpstr>
      <vt:lpstr>JASMIN Evolution 4)</vt:lpstr>
      <vt:lpstr>OPTIRAD Deployment Architecture</vt:lpstr>
      <vt:lpstr>Challenges for implementation  of Container-based solution</vt:lpstr>
      <vt:lpstr>Further information</vt:lpstr>
    </vt:vector>
  </TitlesOfParts>
  <Company>STFC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CEDA Presentation Template</dc:title>
  <dc:creator>Authorised User</dc:creator>
  <cp:lastModifiedBy>Philip Kershaw</cp:lastModifiedBy>
  <cp:revision>97</cp:revision>
  <dcterms:created xsi:type="dcterms:W3CDTF">2015-09-07T13:51:09Z</dcterms:created>
  <dcterms:modified xsi:type="dcterms:W3CDTF">2015-12-08T21:24:56Z</dcterms:modified>
</cp:coreProperties>
</file>